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8288000" cy="10287000"/>
  <p:notesSz cx="6858000" cy="9144000"/>
  <p:embeddedFontLst>
    <p:embeddedFont>
      <p:font typeface="Bryndan Write" panose="020B0604020202020204" charset="0"/>
      <p:regular r:id="rId30"/>
    </p:embeddedFont>
    <p:embeddedFont>
      <p:font typeface="Clear Sans Bold" panose="020B0604020202020204" charset="0"/>
      <p:regular r:id="rId31"/>
    </p:embeddedFont>
    <p:embeddedFont>
      <p:font typeface="Open Sans Extra Bold" panose="020B0604020202020204" charset="0"/>
      <p:regular r:id="rId32"/>
    </p:embeddedFont>
    <p:embeddedFont>
      <p:font typeface="Poppins" panose="00000500000000000000" pitchFamily="2" charset="0"/>
      <p:regular r:id="rId33"/>
    </p:embeddedFont>
    <p:embeddedFont>
      <p:font typeface="Poppins Bold" panose="00000800000000000000"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16.sv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16.sv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6.sv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6.sv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6.svg"/></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sv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16.sv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16.sv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16.svg"/></Relationships>
</file>

<file path=ppt/slides/_rels/slide2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16.sv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16.sv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16.svg"/></Relationships>
</file>

<file path=ppt/slides/_rels/slide28.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6.svg"/><Relationship Id="rId18" Type="http://schemas.openxmlformats.org/officeDocument/2006/relationships/image" Target="../media/image9.png"/><Relationship Id="rId3" Type="http://schemas.openxmlformats.org/officeDocument/2006/relationships/image" Target="../media/image2.png"/><Relationship Id="rId21" Type="http://schemas.openxmlformats.org/officeDocument/2006/relationships/image" Target="../media/image12.svg"/><Relationship Id="rId7" Type="http://schemas.openxmlformats.org/officeDocument/2006/relationships/image" Target="../media/image40.svg"/><Relationship Id="rId12" Type="http://schemas.openxmlformats.org/officeDocument/2006/relationships/image" Target="../media/image5.png"/><Relationship Id="rId17" Type="http://schemas.openxmlformats.org/officeDocument/2006/relationships/image" Target="../media/image44.svg"/><Relationship Id="rId25" Type="http://schemas.openxmlformats.org/officeDocument/2006/relationships/image" Target="../media/image14.svg"/><Relationship Id="rId2" Type="http://schemas.openxmlformats.org/officeDocument/2006/relationships/image" Target="../media/image1.png"/><Relationship Id="rId16" Type="http://schemas.openxmlformats.org/officeDocument/2006/relationships/image" Target="../media/image43.png"/><Relationship Id="rId20"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svg"/><Relationship Id="rId24" Type="http://schemas.openxmlformats.org/officeDocument/2006/relationships/image" Target="../media/image13.png"/><Relationship Id="rId5" Type="http://schemas.openxmlformats.org/officeDocument/2006/relationships/image" Target="../media/image38.svg"/><Relationship Id="rId15" Type="http://schemas.openxmlformats.org/officeDocument/2006/relationships/image" Target="../media/image8.svg"/><Relationship Id="rId23" Type="http://schemas.openxmlformats.org/officeDocument/2006/relationships/image" Target="../media/image46.svg"/><Relationship Id="rId10" Type="http://schemas.openxmlformats.org/officeDocument/2006/relationships/image" Target="../media/image3.png"/><Relationship Id="rId19" Type="http://schemas.openxmlformats.org/officeDocument/2006/relationships/image" Target="../media/image10.svg"/><Relationship Id="rId4" Type="http://schemas.openxmlformats.org/officeDocument/2006/relationships/image" Target="../media/image37.png"/><Relationship Id="rId9" Type="http://schemas.openxmlformats.org/officeDocument/2006/relationships/image" Target="../media/image42.svg"/><Relationship Id="rId14" Type="http://schemas.openxmlformats.org/officeDocument/2006/relationships/image" Target="../media/image7.png"/><Relationship Id="rId22"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6.sv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a:off x="-731453" y="1571878"/>
            <a:ext cx="19750906" cy="7143244"/>
          </a:xfrm>
          <a:custGeom>
            <a:avLst/>
            <a:gdLst/>
            <a:ahLst/>
            <a:cxnLst/>
            <a:rect l="l" t="t" r="r" b="b"/>
            <a:pathLst>
              <a:path w="19750906" h="7143244">
                <a:moveTo>
                  <a:pt x="0" y="0"/>
                </a:moveTo>
                <a:lnTo>
                  <a:pt x="19750906" y="0"/>
                </a:lnTo>
                <a:lnTo>
                  <a:pt x="19750906" y="7143244"/>
                </a:lnTo>
                <a:lnTo>
                  <a:pt x="0" y="7143244"/>
                </a:lnTo>
                <a:lnTo>
                  <a:pt x="0" y="0"/>
                </a:lnTo>
                <a:close/>
              </a:path>
            </a:pathLst>
          </a:custGeom>
          <a:blipFill>
            <a:blip r:embed="rId3"/>
            <a:stretch>
              <a:fillRect/>
            </a:stretch>
          </a:blipFill>
        </p:spPr>
      </p:sp>
      <p:sp>
        <p:nvSpPr>
          <p:cNvPr id="4" name="TextBox 4"/>
          <p:cNvSpPr txBox="1"/>
          <p:nvPr/>
        </p:nvSpPr>
        <p:spPr>
          <a:xfrm>
            <a:off x="1563802" y="2592159"/>
            <a:ext cx="15576700" cy="4994290"/>
          </a:xfrm>
          <a:prstGeom prst="rect">
            <a:avLst/>
          </a:prstGeom>
        </p:spPr>
        <p:txBody>
          <a:bodyPr lIns="0" tIns="0" rIns="0" bIns="0" rtlCol="0" anchor="t">
            <a:spAutoFit/>
          </a:bodyPr>
          <a:lstStyle/>
          <a:p>
            <a:pPr algn="ctr">
              <a:lnSpc>
                <a:spcPts val="12557"/>
              </a:lnSpc>
            </a:pPr>
            <a:r>
              <a:rPr lang="en-US" sz="13218">
                <a:solidFill>
                  <a:srgbClr val="000000"/>
                </a:solidFill>
                <a:latin typeface="Bryndan Write Bold"/>
              </a:rPr>
              <a:t>BPJS Case and Cost Prediction Using Decision Tree</a:t>
            </a:r>
          </a:p>
        </p:txBody>
      </p:sp>
      <p:sp>
        <p:nvSpPr>
          <p:cNvPr id="5" name="Freeform 5"/>
          <p:cNvSpPr/>
          <p:nvPr/>
        </p:nvSpPr>
        <p:spPr>
          <a:xfrm rot="2225019">
            <a:off x="1510424" y="1727017"/>
            <a:ext cx="945645" cy="890626"/>
          </a:xfrm>
          <a:custGeom>
            <a:avLst/>
            <a:gdLst/>
            <a:ahLst/>
            <a:cxnLst/>
            <a:rect l="l" t="t" r="r" b="b"/>
            <a:pathLst>
              <a:path w="945645" h="890626">
                <a:moveTo>
                  <a:pt x="0" y="0"/>
                </a:moveTo>
                <a:lnTo>
                  <a:pt x="945646" y="0"/>
                </a:lnTo>
                <a:lnTo>
                  <a:pt x="945646" y="890626"/>
                </a:lnTo>
                <a:lnTo>
                  <a:pt x="0" y="8906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966975" y="8200599"/>
            <a:ext cx="4080399" cy="2784873"/>
          </a:xfrm>
          <a:custGeom>
            <a:avLst/>
            <a:gdLst/>
            <a:ahLst/>
            <a:cxnLst/>
            <a:rect l="l" t="t" r="r" b="b"/>
            <a:pathLst>
              <a:path w="4080399" h="2784873">
                <a:moveTo>
                  <a:pt x="0" y="0"/>
                </a:moveTo>
                <a:lnTo>
                  <a:pt x="4080400" y="0"/>
                </a:lnTo>
                <a:lnTo>
                  <a:pt x="4080400" y="2784873"/>
                </a:lnTo>
                <a:lnTo>
                  <a:pt x="0" y="27848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5261551" y="1531976"/>
            <a:ext cx="3757902" cy="922394"/>
          </a:xfrm>
          <a:custGeom>
            <a:avLst/>
            <a:gdLst/>
            <a:ahLst/>
            <a:cxnLst/>
            <a:rect l="l" t="t" r="r" b="b"/>
            <a:pathLst>
              <a:path w="3757902" h="922394">
                <a:moveTo>
                  <a:pt x="0" y="0"/>
                </a:moveTo>
                <a:lnTo>
                  <a:pt x="3757902" y="0"/>
                </a:lnTo>
                <a:lnTo>
                  <a:pt x="3757902" y="922394"/>
                </a:lnTo>
                <a:lnTo>
                  <a:pt x="0" y="9223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4065121" y="630103"/>
            <a:ext cx="2670523" cy="1542227"/>
          </a:xfrm>
          <a:custGeom>
            <a:avLst/>
            <a:gdLst/>
            <a:ahLst/>
            <a:cxnLst/>
            <a:rect l="l" t="t" r="r" b="b"/>
            <a:pathLst>
              <a:path w="2670523" h="1542227">
                <a:moveTo>
                  <a:pt x="0" y="0"/>
                </a:moveTo>
                <a:lnTo>
                  <a:pt x="2670524" y="0"/>
                </a:lnTo>
                <a:lnTo>
                  <a:pt x="2670524" y="1542227"/>
                </a:lnTo>
                <a:lnTo>
                  <a:pt x="0" y="154222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a:off x="15141254" y="7815778"/>
            <a:ext cx="3878199" cy="4114800"/>
          </a:xfrm>
          <a:custGeom>
            <a:avLst/>
            <a:gdLst/>
            <a:ahLst/>
            <a:cxnLst/>
            <a:rect l="l" t="t" r="r" b="b"/>
            <a:pathLst>
              <a:path w="3878199" h="4114800">
                <a:moveTo>
                  <a:pt x="0" y="0"/>
                </a:moveTo>
                <a:lnTo>
                  <a:pt x="3878199" y="0"/>
                </a:lnTo>
                <a:lnTo>
                  <a:pt x="387819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Freeform 10"/>
          <p:cNvSpPr/>
          <p:nvPr/>
        </p:nvSpPr>
        <p:spPr>
          <a:xfrm>
            <a:off x="17080354" y="3730884"/>
            <a:ext cx="3056045" cy="2979644"/>
          </a:xfrm>
          <a:custGeom>
            <a:avLst/>
            <a:gdLst/>
            <a:ahLst/>
            <a:cxnLst/>
            <a:rect l="l" t="t" r="r" b="b"/>
            <a:pathLst>
              <a:path w="3056045" h="2979644">
                <a:moveTo>
                  <a:pt x="0" y="0"/>
                </a:moveTo>
                <a:lnTo>
                  <a:pt x="3056045" y="0"/>
                </a:lnTo>
                <a:lnTo>
                  <a:pt x="3056045" y="2979645"/>
                </a:lnTo>
                <a:lnTo>
                  <a:pt x="0" y="297964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1" name="TextBox 11"/>
          <p:cNvSpPr txBox="1"/>
          <p:nvPr/>
        </p:nvSpPr>
        <p:spPr>
          <a:xfrm>
            <a:off x="0" y="8243674"/>
            <a:ext cx="18288000" cy="862967"/>
          </a:xfrm>
          <a:prstGeom prst="rect">
            <a:avLst/>
          </a:prstGeom>
        </p:spPr>
        <p:txBody>
          <a:bodyPr lIns="0" tIns="0" rIns="0" bIns="0" rtlCol="0" anchor="t">
            <a:spAutoFit/>
          </a:bodyPr>
          <a:lstStyle/>
          <a:p>
            <a:pPr algn="ctr">
              <a:lnSpc>
                <a:spcPts val="7079"/>
              </a:lnSpc>
            </a:pPr>
            <a:r>
              <a:rPr lang="en-US" sz="3999">
                <a:solidFill>
                  <a:srgbClr val="000000"/>
                </a:solidFill>
                <a:latin typeface="Poppins Bold"/>
              </a:rPr>
              <a:t>DATA MINING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a:off x="-731453" y="1571878"/>
            <a:ext cx="19750906" cy="7143244"/>
          </a:xfrm>
          <a:custGeom>
            <a:avLst/>
            <a:gdLst/>
            <a:ahLst/>
            <a:cxnLst/>
            <a:rect l="l" t="t" r="r" b="b"/>
            <a:pathLst>
              <a:path w="19750906" h="7143244">
                <a:moveTo>
                  <a:pt x="0" y="0"/>
                </a:moveTo>
                <a:lnTo>
                  <a:pt x="19750906" y="0"/>
                </a:lnTo>
                <a:lnTo>
                  <a:pt x="19750906" y="7143244"/>
                </a:lnTo>
                <a:lnTo>
                  <a:pt x="0" y="7143244"/>
                </a:lnTo>
                <a:lnTo>
                  <a:pt x="0" y="0"/>
                </a:lnTo>
                <a:close/>
              </a:path>
            </a:pathLst>
          </a:custGeom>
          <a:blipFill>
            <a:blip r:embed="rId3"/>
            <a:stretch>
              <a:fillRect/>
            </a:stretch>
          </a:blipFill>
        </p:spPr>
      </p:sp>
      <p:sp>
        <p:nvSpPr>
          <p:cNvPr id="4" name="TextBox 4"/>
          <p:cNvSpPr txBox="1"/>
          <p:nvPr/>
        </p:nvSpPr>
        <p:spPr>
          <a:xfrm>
            <a:off x="1563802" y="4180525"/>
            <a:ext cx="15576700" cy="1817557"/>
          </a:xfrm>
          <a:prstGeom prst="rect">
            <a:avLst/>
          </a:prstGeom>
        </p:spPr>
        <p:txBody>
          <a:bodyPr lIns="0" tIns="0" rIns="0" bIns="0" rtlCol="0" anchor="t">
            <a:spAutoFit/>
          </a:bodyPr>
          <a:lstStyle/>
          <a:p>
            <a:pPr algn="ctr">
              <a:lnSpc>
                <a:spcPts val="12557"/>
              </a:lnSpc>
            </a:pPr>
            <a:r>
              <a:rPr lang="en-US" sz="13218">
                <a:solidFill>
                  <a:srgbClr val="000000"/>
                </a:solidFill>
                <a:latin typeface="Bryndan Write Bold"/>
              </a:rPr>
              <a:t>Data Preparation</a:t>
            </a:r>
          </a:p>
        </p:txBody>
      </p:sp>
      <p:sp>
        <p:nvSpPr>
          <p:cNvPr id="5" name="Freeform 5"/>
          <p:cNvSpPr/>
          <p:nvPr/>
        </p:nvSpPr>
        <p:spPr>
          <a:xfrm rot="2225019">
            <a:off x="1510424" y="1727017"/>
            <a:ext cx="945645" cy="890626"/>
          </a:xfrm>
          <a:custGeom>
            <a:avLst/>
            <a:gdLst/>
            <a:ahLst/>
            <a:cxnLst/>
            <a:rect l="l" t="t" r="r" b="b"/>
            <a:pathLst>
              <a:path w="945645" h="890626">
                <a:moveTo>
                  <a:pt x="0" y="0"/>
                </a:moveTo>
                <a:lnTo>
                  <a:pt x="945646" y="0"/>
                </a:lnTo>
                <a:lnTo>
                  <a:pt x="945646" y="890626"/>
                </a:lnTo>
                <a:lnTo>
                  <a:pt x="0" y="8906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966975" y="8200599"/>
            <a:ext cx="4080399" cy="2784873"/>
          </a:xfrm>
          <a:custGeom>
            <a:avLst/>
            <a:gdLst/>
            <a:ahLst/>
            <a:cxnLst/>
            <a:rect l="l" t="t" r="r" b="b"/>
            <a:pathLst>
              <a:path w="4080399" h="2784873">
                <a:moveTo>
                  <a:pt x="0" y="0"/>
                </a:moveTo>
                <a:lnTo>
                  <a:pt x="4080400" y="0"/>
                </a:lnTo>
                <a:lnTo>
                  <a:pt x="4080400" y="2784873"/>
                </a:lnTo>
                <a:lnTo>
                  <a:pt x="0" y="27848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5261551" y="1531976"/>
            <a:ext cx="3757902" cy="922394"/>
          </a:xfrm>
          <a:custGeom>
            <a:avLst/>
            <a:gdLst/>
            <a:ahLst/>
            <a:cxnLst/>
            <a:rect l="l" t="t" r="r" b="b"/>
            <a:pathLst>
              <a:path w="3757902" h="922394">
                <a:moveTo>
                  <a:pt x="0" y="0"/>
                </a:moveTo>
                <a:lnTo>
                  <a:pt x="3757902" y="0"/>
                </a:lnTo>
                <a:lnTo>
                  <a:pt x="3757902" y="922394"/>
                </a:lnTo>
                <a:lnTo>
                  <a:pt x="0" y="9223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4065121" y="630103"/>
            <a:ext cx="2670523" cy="1542227"/>
          </a:xfrm>
          <a:custGeom>
            <a:avLst/>
            <a:gdLst/>
            <a:ahLst/>
            <a:cxnLst/>
            <a:rect l="l" t="t" r="r" b="b"/>
            <a:pathLst>
              <a:path w="2670523" h="1542227">
                <a:moveTo>
                  <a:pt x="0" y="0"/>
                </a:moveTo>
                <a:lnTo>
                  <a:pt x="2670524" y="0"/>
                </a:lnTo>
                <a:lnTo>
                  <a:pt x="2670524" y="1542227"/>
                </a:lnTo>
                <a:lnTo>
                  <a:pt x="0" y="154222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a:off x="15141254" y="7815778"/>
            <a:ext cx="3878199" cy="4114800"/>
          </a:xfrm>
          <a:custGeom>
            <a:avLst/>
            <a:gdLst/>
            <a:ahLst/>
            <a:cxnLst/>
            <a:rect l="l" t="t" r="r" b="b"/>
            <a:pathLst>
              <a:path w="3878199" h="4114800">
                <a:moveTo>
                  <a:pt x="0" y="0"/>
                </a:moveTo>
                <a:lnTo>
                  <a:pt x="3878199" y="0"/>
                </a:lnTo>
                <a:lnTo>
                  <a:pt x="387819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Freeform 10"/>
          <p:cNvSpPr/>
          <p:nvPr/>
        </p:nvSpPr>
        <p:spPr>
          <a:xfrm>
            <a:off x="17080354" y="3730884"/>
            <a:ext cx="3056045" cy="2979644"/>
          </a:xfrm>
          <a:custGeom>
            <a:avLst/>
            <a:gdLst/>
            <a:ahLst/>
            <a:cxnLst/>
            <a:rect l="l" t="t" r="r" b="b"/>
            <a:pathLst>
              <a:path w="3056045" h="2979644">
                <a:moveTo>
                  <a:pt x="0" y="0"/>
                </a:moveTo>
                <a:lnTo>
                  <a:pt x="3056045" y="0"/>
                </a:lnTo>
                <a:lnTo>
                  <a:pt x="3056045" y="2979645"/>
                </a:lnTo>
                <a:lnTo>
                  <a:pt x="0" y="297964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grpSp>
        <p:nvGrpSpPr>
          <p:cNvPr id="3" name="Group 3"/>
          <p:cNvGrpSpPr/>
          <p:nvPr/>
        </p:nvGrpSpPr>
        <p:grpSpPr>
          <a:xfrm>
            <a:off x="1202744" y="2112773"/>
            <a:ext cx="6837269" cy="849839"/>
            <a:chOff x="0" y="0"/>
            <a:chExt cx="1800762" cy="223826"/>
          </a:xfrm>
        </p:grpSpPr>
        <p:sp>
          <p:nvSpPr>
            <p:cNvPr id="4" name="Freeform 4"/>
            <p:cNvSpPr/>
            <p:nvPr/>
          </p:nvSpPr>
          <p:spPr>
            <a:xfrm>
              <a:off x="0" y="0"/>
              <a:ext cx="1800762" cy="223826"/>
            </a:xfrm>
            <a:custGeom>
              <a:avLst/>
              <a:gdLst/>
              <a:ahLst/>
              <a:cxnLst/>
              <a:rect l="l" t="t" r="r" b="b"/>
              <a:pathLst>
                <a:path w="1800762" h="223826">
                  <a:moveTo>
                    <a:pt x="28308" y="0"/>
                  </a:moveTo>
                  <a:lnTo>
                    <a:pt x="1772455" y="0"/>
                  </a:lnTo>
                  <a:cubicBezTo>
                    <a:pt x="1788089" y="0"/>
                    <a:pt x="1800762" y="12674"/>
                    <a:pt x="1800762" y="28308"/>
                  </a:cubicBezTo>
                  <a:lnTo>
                    <a:pt x="1800762" y="195518"/>
                  </a:lnTo>
                  <a:cubicBezTo>
                    <a:pt x="1800762" y="211152"/>
                    <a:pt x="1788089" y="223826"/>
                    <a:pt x="1772455" y="223826"/>
                  </a:cubicBezTo>
                  <a:lnTo>
                    <a:pt x="28308" y="223826"/>
                  </a:lnTo>
                  <a:cubicBezTo>
                    <a:pt x="20800" y="223826"/>
                    <a:pt x="13600" y="220843"/>
                    <a:pt x="8291" y="215535"/>
                  </a:cubicBezTo>
                  <a:cubicBezTo>
                    <a:pt x="2982" y="210226"/>
                    <a:pt x="0" y="203026"/>
                    <a:pt x="0" y="195518"/>
                  </a:cubicBezTo>
                  <a:lnTo>
                    <a:pt x="0" y="28308"/>
                  </a:lnTo>
                  <a:cubicBezTo>
                    <a:pt x="0" y="12674"/>
                    <a:pt x="12674" y="0"/>
                    <a:pt x="28308" y="0"/>
                  </a:cubicBezTo>
                  <a:close/>
                </a:path>
              </a:pathLst>
            </a:custGeom>
            <a:solidFill>
              <a:srgbClr val="A2AB91"/>
            </a:solidFill>
          </p:spPr>
        </p:sp>
        <p:sp>
          <p:nvSpPr>
            <p:cNvPr id="5" name="TextBox 5"/>
            <p:cNvSpPr txBox="1"/>
            <p:nvPr/>
          </p:nvSpPr>
          <p:spPr>
            <a:xfrm>
              <a:off x="0" y="-38100"/>
              <a:ext cx="1800762" cy="261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115722" y="3200737"/>
            <a:ext cx="16056556" cy="6664272"/>
            <a:chOff x="0" y="0"/>
            <a:chExt cx="4228887" cy="1755199"/>
          </a:xfrm>
        </p:grpSpPr>
        <p:sp>
          <p:nvSpPr>
            <p:cNvPr id="7" name="Freeform 7"/>
            <p:cNvSpPr/>
            <p:nvPr/>
          </p:nvSpPr>
          <p:spPr>
            <a:xfrm>
              <a:off x="0" y="0"/>
              <a:ext cx="4228887" cy="1755199"/>
            </a:xfrm>
            <a:custGeom>
              <a:avLst/>
              <a:gdLst/>
              <a:ahLst/>
              <a:cxnLst/>
              <a:rect l="l" t="t" r="r" b="b"/>
              <a:pathLst>
                <a:path w="4228887" h="1755199">
                  <a:moveTo>
                    <a:pt x="12054" y="0"/>
                  </a:moveTo>
                  <a:lnTo>
                    <a:pt x="4216833" y="0"/>
                  </a:lnTo>
                  <a:cubicBezTo>
                    <a:pt x="4223490" y="0"/>
                    <a:pt x="4228887" y="5397"/>
                    <a:pt x="4228887" y="12054"/>
                  </a:cubicBezTo>
                  <a:lnTo>
                    <a:pt x="4228887" y="1743145"/>
                  </a:lnTo>
                  <a:cubicBezTo>
                    <a:pt x="4228887" y="1749802"/>
                    <a:pt x="4223490" y="1755199"/>
                    <a:pt x="4216833" y="1755199"/>
                  </a:cubicBezTo>
                  <a:lnTo>
                    <a:pt x="12054" y="1755199"/>
                  </a:lnTo>
                  <a:cubicBezTo>
                    <a:pt x="5397" y="1755199"/>
                    <a:pt x="0" y="1749802"/>
                    <a:pt x="0" y="1743145"/>
                  </a:cubicBezTo>
                  <a:lnTo>
                    <a:pt x="0" y="12054"/>
                  </a:lnTo>
                  <a:cubicBezTo>
                    <a:pt x="0" y="5397"/>
                    <a:pt x="5397" y="0"/>
                    <a:pt x="12054" y="0"/>
                  </a:cubicBezTo>
                  <a:close/>
                </a:path>
              </a:pathLst>
            </a:custGeom>
            <a:solidFill>
              <a:srgbClr val="808970"/>
            </a:solidFill>
          </p:spPr>
        </p:sp>
        <p:sp>
          <p:nvSpPr>
            <p:cNvPr id="8" name="TextBox 8"/>
            <p:cNvSpPr txBox="1"/>
            <p:nvPr/>
          </p:nvSpPr>
          <p:spPr>
            <a:xfrm>
              <a:off x="0" y="-38100"/>
              <a:ext cx="4228887" cy="1793299"/>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6145841">
            <a:off x="14675982" y="380486"/>
            <a:ext cx="1423225" cy="1296429"/>
          </a:xfrm>
          <a:custGeom>
            <a:avLst/>
            <a:gdLst/>
            <a:ahLst/>
            <a:cxnLst/>
            <a:rect l="l" t="t" r="r" b="b"/>
            <a:pathLst>
              <a:path w="1423225" h="1296429">
                <a:moveTo>
                  <a:pt x="0" y="0"/>
                </a:moveTo>
                <a:lnTo>
                  <a:pt x="1423225" y="0"/>
                </a:lnTo>
                <a:lnTo>
                  <a:pt x="1423225" y="1296428"/>
                </a:lnTo>
                <a:lnTo>
                  <a:pt x="0" y="12964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1525774" y="4773034"/>
            <a:ext cx="10769151" cy="4582872"/>
          </a:xfrm>
          <a:custGeom>
            <a:avLst/>
            <a:gdLst/>
            <a:ahLst/>
            <a:cxnLst/>
            <a:rect l="l" t="t" r="r" b="b"/>
            <a:pathLst>
              <a:path w="10769151" h="4582872">
                <a:moveTo>
                  <a:pt x="0" y="0"/>
                </a:moveTo>
                <a:lnTo>
                  <a:pt x="10769151" y="0"/>
                </a:lnTo>
                <a:lnTo>
                  <a:pt x="10769151" y="4582872"/>
                </a:lnTo>
                <a:lnTo>
                  <a:pt x="0" y="4582872"/>
                </a:lnTo>
                <a:lnTo>
                  <a:pt x="0" y="0"/>
                </a:lnTo>
                <a:close/>
              </a:path>
            </a:pathLst>
          </a:custGeom>
          <a:blipFill>
            <a:blip r:embed="rId5"/>
            <a:stretch>
              <a:fillRect/>
            </a:stretch>
          </a:blipFill>
        </p:spPr>
      </p:sp>
      <p:sp>
        <p:nvSpPr>
          <p:cNvPr id="11" name="TextBox 11"/>
          <p:cNvSpPr txBox="1"/>
          <p:nvPr/>
        </p:nvSpPr>
        <p:spPr>
          <a:xfrm>
            <a:off x="0" y="623699"/>
            <a:ext cx="18288000" cy="1489075"/>
          </a:xfrm>
          <a:prstGeom prst="rect">
            <a:avLst/>
          </a:prstGeom>
        </p:spPr>
        <p:txBody>
          <a:bodyPr lIns="0" tIns="0" rIns="0" bIns="0" rtlCol="0" anchor="t">
            <a:spAutoFit/>
          </a:bodyPr>
          <a:lstStyle/>
          <a:p>
            <a:pPr algn="ctr">
              <a:lnSpc>
                <a:spcPts val="10699"/>
              </a:lnSpc>
            </a:pPr>
            <a:r>
              <a:rPr lang="en-US" sz="9999">
                <a:solidFill>
                  <a:srgbClr val="000000"/>
                </a:solidFill>
                <a:latin typeface="Bryndan Write"/>
              </a:rPr>
              <a:t>Data Preparation</a:t>
            </a:r>
          </a:p>
        </p:txBody>
      </p:sp>
      <p:sp>
        <p:nvSpPr>
          <p:cNvPr id="12" name="TextBox 12"/>
          <p:cNvSpPr txBox="1"/>
          <p:nvPr/>
        </p:nvSpPr>
        <p:spPr>
          <a:xfrm>
            <a:off x="-715037" y="2185268"/>
            <a:ext cx="10622570" cy="542925"/>
          </a:xfrm>
          <a:prstGeom prst="rect">
            <a:avLst/>
          </a:prstGeom>
        </p:spPr>
        <p:txBody>
          <a:bodyPr lIns="0" tIns="0" rIns="0" bIns="0" rtlCol="0" anchor="t">
            <a:spAutoFit/>
          </a:bodyPr>
          <a:lstStyle/>
          <a:p>
            <a:pPr algn="ctr">
              <a:lnSpc>
                <a:spcPts val="4425"/>
              </a:lnSpc>
            </a:pPr>
            <a:r>
              <a:rPr lang="en-US" sz="2500">
                <a:solidFill>
                  <a:srgbClr val="FFFFFF"/>
                </a:solidFill>
                <a:latin typeface="Poppins Bold"/>
              </a:rPr>
              <a:t>Data selection</a:t>
            </a:r>
          </a:p>
        </p:txBody>
      </p:sp>
      <p:sp>
        <p:nvSpPr>
          <p:cNvPr id="13" name="TextBox 13"/>
          <p:cNvSpPr txBox="1"/>
          <p:nvPr/>
        </p:nvSpPr>
        <p:spPr>
          <a:xfrm>
            <a:off x="1525774" y="3589268"/>
            <a:ext cx="12741190" cy="945641"/>
          </a:xfrm>
          <a:prstGeom prst="rect">
            <a:avLst/>
          </a:prstGeom>
        </p:spPr>
        <p:txBody>
          <a:bodyPr lIns="0" tIns="0" rIns="0" bIns="0" rtlCol="0" anchor="t">
            <a:spAutoFit/>
          </a:bodyPr>
          <a:lstStyle/>
          <a:p>
            <a:pPr algn="just">
              <a:lnSpc>
                <a:spcPts val="3894"/>
              </a:lnSpc>
            </a:pPr>
            <a:r>
              <a:rPr lang="en-US" sz="2200">
                <a:solidFill>
                  <a:srgbClr val="FFFFFF"/>
                </a:solidFill>
                <a:latin typeface="Poppins Bold"/>
              </a:rPr>
              <a:t>Mengeliminasi Data Yang Tidak Relevan</a:t>
            </a:r>
          </a:p>
          <a:p>
            <a:pPr algn="just">
              <a:lnSpc>
                <a:spcPts val="3894"/>
              </a:lnSpc>
            </a:pPr>
            <a:r>
              <a:rPr lang="en-US" sz="2200">
                <a:solidFill>
                  <a:srgbClr val="FFFFFF"/>
                </a:solidFill>
                <a:latin typeface="Poppins Bold"/>
              </a:rPr>
              <a:t>Atribut yang tidak relevan adalah , tanggal pelayanan, ds, dan row id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grpSp>
        <p:nvGrpSpPr>
          <p:cNvPr id="3" name="Group 3"/>
          <p:cNvGrpSpPr/>
          <p:nvPr/>
        </p:nvGrpSpPr>
        <p:grpSpPr>
          <a:xfrm>
            <a:off x="1202744" y="2112773"/>
            <a:ext cx="6837269" cy="849839"/>
            <a:chOff x="0" y="0"/>
            <a:chExt cx="1800762" cy="223826"/>
          </a:xfrm>
        </p:grpSpPr>
        <p:sp>
          <p:nvSpPr>
            <p:cNvPr id="4" name="Freeform 4"/>
            <p:cNvSpPr/>
            <p:nvPr/>
          </p:nvSpPr>
          <p:spPr>
            <a:xfrm>
              <a:off x="0" y="0"/>
              <a:ext cx="1800762" cy="223826"/>
            </a:xfrm>
            <a:custGeom>
              <a:avLst/>
              <a:gdLst/>
              <a:ahLst/>
              <a:cxnLst/>
              <a:rect l="l" t="t" r="r" b="b"/>
              <a:pathLst>
                <a:path w="1800762" h="223826">
                  <a:moveTo>
                    <a:pt x="28308" y="0"/>
                  </a:moveTo>
                  <a:lnTo>
                    <a:pt x="1772455" y="0"/>
                  </a:lnTo>
                  <a:cubicBezTo>
                    <a:pt x="1788089" y="0"/>
                    <a:pt x="1800762" y="12674"/>
                    <a:pt x="1800762" y="28308"/>
                  </a:cubicBezTo>
                  <a:lnTo>
                    <a:pt x="1800762" y="195518"/>
                  </a:lnTo>
                  <a:cubicBezTo>
                    <a:pt x="1800762" y="211152"/>
                    <a:pt x="1788089" y="223826"/>
                    <a:pt x="1772455" y="223826"/>
                  </a:cubicBezTo>
                  <a:lnTo>
                    <a:pt x="28308" y="223826"/>
                  </a:lnTo>
                  <a:cubicBezTo>
                    <a:pt x="20800" y="223826"/>
                    <a:pt x="13600" y="220843"/>
                    <a:pt x="8291" y="215535"/>
                  </a:cubicBezTo>
                  <a:cubicBezTo>
                    <a:pt x="2982" y="210226"/>
                    <a:pt x="0" y="203026"/>
                    <a:pt x="0" y="195518"/>
                  </a:cubicBezTo>
                  <a:lnTo>
                    <a:pt x="0" y="28308"/>
                  </a:lnTo>
                  <a:cubicBezTo>
                    <a:pt x="0" y="12674"/>
                    <a:pt x="12674" y="0"/>
                    <a:pt x="28308" y="0"/>
                  </a:cubicBezTo>
                  <a:close/>
                </a:path>
              </a:pathLst>
            </a:custGeom>
            <a:solidFill>
              <a:srgbClr val="A2AB91"/>
            </a:solidFill>
          </p:spPr>
        </p:sp>
        <p:sp>
          <p:nvSpPr>
            <p:cNvPr id="5" name="TextBox 5"/>
            <p:cNvSpPr txBox="1"/>
            <p:nvPr/>
          </p:nvSpPr>
          <p:spPr>
            <a:xfrm>
              <a:off x="0" y="-38100"/>
              <a:ext cx="1800762" cy="261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115722" y="3200737"/>
            <a:ext cx="16056556" cy="6664272"/>
            <a:chOff x="0" y="0"/>
            <a:chExt cx="4228887" cy="1755199"/>
          </a:xfrm>
        </p:grpSpPr>
        <p:sp>
          <p:nvSpPr>
            <p:cNvPr id="7" name="Freeform 7"/>
            <p:cNvSpPr/>
            <p:nvPr/>
          </p:nvSpPr>
          <p:spPr>
            <a:xfrm>
              <a:off x="0" y="0"/>
              <a:ext cx="4228887" cy="1755199"/>
            </a:xfrm>
            <a:custGeom>
              <a:avLst/>
              <a:gdLst/>
              <a:ahLst/>
              <a:cxnLst/>
              <a:rect l="l" t="t" r="r" b="b"/>
              <a:pathLst>
                <a:path w="4228887" h="1755199">
                  <a:moveTo>
                    <a:pt x="12054" y="0"/>
                  </a:moveTo>
                  <a:lnTo>
                    <a:pt x="4216833" y="0"/>
                  </a:lnTo>
                  <a:cubicBezTo>
                    <a:pt x="4223490" y="0"/>
                    <a:pt x="4228887" y="5397"/>
                    <a:pt x="4228887" y="12054"/>
                  </a:cubicBezTo>
                  <a:lnTo>
                    <a:pt x="4228887" y="1743145"/>
                  </a:lnTo>
                  <a:cubicBezTo>
                    <a:pt x="4228887" y="1749802"/>
                    <a:pt x="4223490" y="1755199"/>
                    <a:pt x="4216833" y="1755199"/>
                  </a:cubicBezTo>
                  <a:lnTo>
                    <a:pt x="12054" y="1755199"/>
                  </a:lnTo>
                  <a:cubicBezTo>
                    <a:pt x="5397" y="1755199"/>
                    <a:pt x="0" y="1749802"/>
                    <a:pt x="0" y="1743145"/>
                  </a:cubicBezTo>
                  <a:lnTo>
                    <a:pt x="0" y="12054"/>
                  </a:lnTo>
                  <a:cubicBezTo>
                    <a:pt x="0" y="5397"/>
                    <a:pt x="5397" y="0"/>
                    <a:pt x="12054" y="0"/>
                  </a:cubicBezTo>
                  <a:close/>
                </a:path>
              </a:pathLst>
            </a:custGeom>
            <a:solidFill>
              <a:srgbClr val="808970"/>
            </a:solidFill>
          </p:spPr>
        </p:sp>
        <p:sp>
          <p:nvSpPr>
            <p:cNvPr id="8" name="TextBox 8"/>
            <p:cNvSpPr txBox="1"/>
            <p:nvPr/>
          </p:nvSpPr>
          <p:spPr>
            <a:xfrm>
              <a:off x="0" y="-38100"/>
              <a:ext cx="4228887" cy="1793299"/>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6145841">
            <a:off x="14675982" y="380486"/>
            <a:ext cx="1423225" cy="1296429"/>
          </a:xfrm>
          <a:custGeom>
            <a:avLst/>
            <a:gdLst/>
            <a:ahLst/>
            <a:cxnLst/>
            <a:rect l="l" t="t" r="r" b="b"/>
            <a:pathLst>
              <a:path w="1423225" h="1296429">
                <a:moveTo>
                  <a:pt x="0" y="0"/>
                </a:moveTo>
                <a:lnTo>
                  <a:pt x="1423225" y="0"/>
                </a:lnTo>
                <a:lnTo>
                  <a:pt x="1423225" y="1296428"/>
                </a:lnTo>
                <a:lnTo>
                  <a:pt x="0" y="12964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9348067" y="3627315"/>
            <a:ext cx="6387386" cy="5630985"/>
          </a:xfrm>
          <a:custGeom>
            <a:avLst/>
            <a:gdLst/>
            <a:ahLst/>
            <a:cxnLst/>
            <a:rect l="l" t="t" r="r" b="b"/>
            <a:pathLst>
              <a:path w="6387386" h="5630985">
                <a:moveTo>
                  <a:pt x="0" y="0"/>
                </a:moveTo>
                <a:lnTo>
                  <a:pt x="6387387" y="0"/>
                </a:lnTo>
                <a:lnTo>
                  <a:pt x="6387387" y="5630985"/>
                </a:lnTo>
                <a:lnTo>
                  <a:pt x="0" y="5630985"/>
                </a:lnTo>
                <a:lnTo>
                  <a:pt x="0" y="0"/>
                </a:lnTo>
                <a:close/>
              </a:path>
            </a:pathLst>
          </a:custGeom>
          <a:blipFill>
            <a:blip r:embed="rId5"/>
            <a:stretch>
              <a:fillRect/>
            </a:stretch>
          </a:blipFill>
        </p:spPr>
      </p:sp>
      <p:sp>
        <p:nvSpPr>
          <p:cNvPr id="11" name="TextBox 11"/>
          <p:cNvSpPr txBox="1"/>
          <p:nvPr/>
        </p:nvSpPr>
        <p:spPr>
          <a:xfrm>
            <a:off x="0" y="623699"/>
            <a:ext cx="18288000" cy="1489075"/>
          </a:xfrm>
          <a:prstGeom prst="rect">
            <a:avLst/>
          </a:prstGeom>
        </p:spPr>
        <p:txBody>
          <a:bodyPr lIns="0" tIns="0" rIns="0" bIns="0" rtlCol="0" anchor="t">
            <a:spAutoFit/>
          </a:bodyPr>
          <a:lstStyle/>
          <a:p>
            <a:pPr algn="ctr">
              <a:lnSpc>
                <a:spcPts val="10699"/>
              </a:lnSpc>
            </a:pPr>
            <a:r>
              <a:rPr lang="en-US" sz="9999">
                <a:solidFill>
                  <a:srgbClr val="000000"/>
                </a:solidFill>
                <a:latin typeface="Bryndan Write"/>
              </a:rPr>
              <a:t>Data Preparation</a:t>
            </a:r>
          </a:p>
        </p:txBody>
      </p:sp>
      <p:sp>
        <p:nvSpPr>
          <p:cNvPr id="12" name="TextBox 12"/>
          <p:cNvSpPr txBox="1"/>
          <p:nvPr/>
        </p:nvSpPr>
        <p:spPr>
          <a:xfrm>
            <a:off x="-715037" y="2185268"/>
            <a:ext cx="10622570" cy="542925"/>
          </a:xfrm>
          <a:prstGeom prst="rect">
            <a:avLst/>
          </a:prstGeom>
        </p:spPr>
        <p:txBody>
          <a:bodyPr lIns="0" tIns="0" rIns="0" bIns="0" rtlCol="0" anchor="t">
            <a:spAutoFit/>
          </a:bodyPr>
          <a:lstStyle/>
          <a:p>
            <a:pPr algn="ctr">
              <a:lnSpc>
                <a:spcPts val="4425"/>
              </a:lnSpc>
            </a:pPr>
            <a:r>
              <a:rPr lang="en-US" sz="2500">
                <a:solidFill>
                  <a:srgbClr val="FFFFFF"/>
                </a:solidFill>
                <a:latin typeface="Poppins Bold"/>
              </a:rPr>
              <a:t>Data Cleaning</a:t>
            </a:r>
          </a:p>
        </p:txBody>
      </p:sp>
      <p:sp>
        <p:nvSpPr>
          <p:cNvPr id="13" name="TextBox 13"/>
          <p:cNvSpPr txBox="1"/>
          <p:nvPr/>
        </p:nvSpPr>
        <p:spPr>
          <a:xfrm>
            <a:off x="1525774" y="3589268"/>
            <a:ext cx="6961504" cy="3374516"/>
          </a:xfrm>
          <a:prstGeom prst="rect">
            <a:avLst/>
          </a:prstGeom>
        </p:spPr>
        <p:txBody>
          <a:bodyPr lIns="0" tIns="0" rIns="0" bIns="0" rtlCol="0" anchor="t">
            <a:spAutoFit/>
          </a:bodyPr>
          <a:lstStyle/>
          <a:p>
            <a:pPr algn="just">
              <a:lnSpc>
                <a:spcPts val="3894"/>
              </a:lnSpc>
            </a:pPr>
            <a:r>
              <a:rPr lang="en-US" sz="2200">
                <a:solidFill>
                  <a:srgbClr val="FFFFFF"/>
                </a:solidFill>
                <a:latin typeface="Poppins Bold"/>
              </a:rPr>
              <a:t>Data cleaning adalah proses dalam menganalisis data yang bertujuan untuk mengidentifikasi, mengoreksi, dan menghapus kesalahan atau ketidaksesuaian dalam dataset dalam data ini dilakukan penggabungkan beberapa atribut yatu atribut a - sd menjadi atribut gabungan.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grpSp>
        <p:nvGrpSpPr>
          <p:cNvPr id="3" name="Group 3"/>
          <p:cNvGrpSpPr/>
          <p:nvPr/>
        </p:nvGrpSpPr>
        <p:grpSpPr>
          <a:xfrm>
            <a:off x="1202744" y="2112773"/>
            <a:ext cx="6837269" cy="849839"/>
            <a:chOff x="0" y="0"/>
            <a:chExt cx="1800762" cy="223826"/>
          </a:xfrm>
        </p:grpSpPr>
        <p:sp>
          <p:nvSpPr>
            <p:cNvPr id="4" name="Freeform 4"/>
            <p:cNvSpPr/>
            <p:nvPr/>
          </p:nvSpPr>
          <p:spPr>
            <a:xfrm>
              <a:off x="0" y="0"/>
              <a:ext cx="1800762" cy="223826"/>
            </a:xfrm>
            <a:custGeom>
              <a:avLst/>
              <a:gdLst/>
              <a:ahLst/>
              <a:cxnLst/>
              <a:rect l="l" t="t" r="r" b="b"/>
              <a:pathLst>
                <a:path w="1800762" h="223826">
                  <a:moveTo>
                    <a:pt x="28308" y="0"/>
                  </a:moveTo>
                  <a:lnTo>
                    <a:pt x="1772455" y="0"/>
                  </a:lnTo>
                  <a:cubicBezTo>
                    <a:pt x="1788089" y="0"/>
                    <a:pt x="1800762" y="12674"/>
                    <a:pt x="1800762" y="28308"/>
                  </a:cubicBezTo>
                  <a:lnTo>
                    <a:pt x="1800762" y="195518"/>
                  </a:lnTo>
                  <a:cubicBezTo>
                    <a:pt x="1800762" y="211152"/>
                    <a:pt x="1788089" y="223826"/>
                    <a:pt x="1772455" y="223826"/>
                  </a:cubicBezTo>
                  <a:lnTo>
                    <a:pt x="28308" y="223826"/>
                  </a:lnTo>
                  <a:cubicBezTo>
                    <a:pt x="20800" y="223826"/>
                    <a:pt x="13600" y="220843"/>
                    <a:pt x="8291" y="215535"/>
                  </a:cubicBezTo>
                  <a:cubicBezTo>
                    <a:pt x="2982" y="210226"/>
                    <a:pt x="0" y="203026"/>
                    <a:pt x="0" y="195518"/>
                  </a:cubicBezTo>
                  <a:lnTo>
                    <a:pt x="0" y="28308"/>
                  </a:lnTo>
                  <a:cubicBezTo>
                    <a:pt x="0" y="12674"/>
                    <a:pt x="12674" y="0"/>
                    <a:pt x="28308" y="0"/>
                  </a:cubicBezTo>
                  <a:close/>
                </a:path>
              </a:pathLst>
            </a:custGeom>
            <a:solidFill>
              <a:srgbClr val="A2AB91"/>
            </a:solidFill>
          </p:spPr>
        </p:sp>
        <p:sp>
          <p:nvSpPr>
            <p:cNvPr id="5" name="TextBox 5"/>
            <p:cNvSpPr txBox="1"/>
            <p:nvPr/>
          </p:nvSpPr>
          <p:spPr>
            <a:xfrm>
              <a:off x="0" y="-38100"/>
              <a:ext cx="1800762" cy="261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115722" y="3200737"/>
            <a:ext cx="16056556" cy="6664272"/>
            <a:chOff x="0" y="0"/>
            <a:chExt cx="4228887" cy="1755199"/>
          </a:xfrm>
        </p:grpSpPr>
        <p:sp>
          <p:nvSpPr>
            <p:cNvPr id="7" name="Freeform 7"/>
            <p:cNvSpPr/>
            <p:nvPr/>
          </p:nvSpPr>
          <p:spPr>
            <a:xfrm>
              <a:off x="0" y="0"/>
              <a:ext cx="4228887" cy="1755199"/>
            </a:xfrm>
            <a:custGeom>
              <a:avLst/>
              <a:gdLst/>
              <a:ahLst/>
              <a:cxnLst/>
              <a:rect l="l" t="t" r="r" b="b"/>
              <a:pathLst>
                <a:path w="4228887" h="1755199">
                  <a:moveTo>
                    <a:pt x="12054" y="0"/>
                  </a:moveTo>
                  <a:lnTo>
                    <a:pt x="4216833" y="0"/>
                  </a:lnTo>
                  <a:cubicBezTo>
                    <a:pt x="4223490" y="0"/>
                    <a:pt x="4228887" y="5397"/>
                    <a:pt x="4228887" y="12054"/>
                  </a:cubicBezTo>
                  <a:lnTo>
                    <a:pt x="4228887" y="1743145"/>
                  </a:lnTo>
                  <a:cubicBezTo>
                    <a:pt x="4228887" y="1749802"/>
                    <a:pt x="4223490" y="1755199"/>
                    <a:pt x="4216833" y="1755199"/>
                  </a:cubicBezTo>
                  <a:lnTo>
                    <a:pt x="12054" y="1755199"/>
                  </a:lnTo>
                  <a:cubicBezTo>
                    <a:pt x="5397" y="1755199"/>
                    <a:pt x="0" y="1749802"/>
                    <a:pt x="0" y="1743145"/>
                  </a:cubicBezTo>
                  <a:lnTo>
                    <a:pt x="0" y="12054"/>
                  </a:lnTo>
                  <a:cubicBezTo>
                    <a:pt x="0" y="5397"/>
                    <a:pt x="5397" y="0"/>
                    <a:pt x="12054" y="0"/>
                  </a:cubicBezTo>
                  <a:close/>
                </a:path>
              </a:pathLst>
            </a:custGeom>
            <a:solidFill>
              <a:srgbClr val="808970"/>
            </a:solidFill>
          </p:spPr>
        </p:sp>
        <p:sp>
          <p:nvSpPr>
            <p:cNvPr id="8" name="TextBox 8"/>
            <p:cNvSpPr txBox="1"/>
            <p:nvPr/>
          </p:nvSpPr>
          <p:spPr>
            <a:xfrm>
              <a:off x="0" y="-38100"/>
              <a:ext cx="4228887" cy="1793299"/>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6145841">
            <a:off x="14675982" y="380486"/>
            <a:ext cx="1423225" cy="1296429"/>
          </a:xfrm>
          <a:custGeom>
            <a:avLst/>
            <a:gdLst/>
            <a:ahLst/>
            <a:cxnLst/>
            <a:rect l="l" t="t" r="r" b="b"/>
            <a:pathLst>
              <a:path w="1423225" h="1296429">
                <a:moveTo>
                  <a:pt x="0" y="0"/>
                </a:moveTo>
                <a:lnTo>
                  <a:pt x="1423225" y="0"/>
                </a:lnTo>
                <a:lnTo>
                  <a:pt x="1423225" y="1296428"/>
                </a:lnTo>
                <a:lnTo>
                  <a:pt x="0" y="12964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0" y="623699"/>
            <a:ext cx="18288000" cy="1489075"/>
          </a:xfrm>
          <a:prstGeom prst="rect">
            <a:avLst/>
          </a:prstGeom>
        </p:spPr>
        <p:txBody>
          <a:bodyPr lIns="0" tIns="0" rIns="0" bIns="0" rtlCol="0" anchor="t">
            <a:spAutoFit/>
          </a:bodyPr>
          <a:lstStyle/>
          <a:p>
            <a:pPr algn="ctr">
              <a:lnSpc>
                <a:spcPts val="10699"/>
              </a:lnSpc>
            </a:pPr>
            <a:r>
              <a:rPr lang="en-US" sz="9999">
                <a:solidFill>
                  <a:srgbClr val="000000"/>
                </a:solidFill>
                <a:latin typeface="Bryndan Write"/>
              </a:rPr>
              <a:t>Data Preparation</a:t>
            </a:r>
          </a:p>
        </p:txBody>
      </p:sp>
      <p:sp>
        <p:nvSpPr>
          <p:cNvPr id="11" name="TextBox 11"/>
          <p:cNvSpPr txBox="1"/>
          <p:nvPr/>
        </p:nvSpPr>
        <p:spPr>
          <a:xfrm>
            <a:off x="-715037" y="2185268"/>
            <a:ext cx="10622570" cy="542925"/>
          </a:xfrm>
          <a:prstGeom prst="rect">
            <a:avLst/>
          </a:prstGeom>
        </p:spPr>
        <p:txBody>
          <a:bodyPr lIns="0" tIns="0" rIns="0" bIns="0" rtlCol="0" anchor="t">
            <a:spAutoFit/>
          </a:bodyPr>
          <a:lstStyle/>
          <a:p>
            <a:pPr algn="ctr">
              <a:lnSpc>
                <a:spcPts val="4425"/>
              </a:lnSpc>
            </a:pPr>
            <a:r>
              <a:rPr lang="en-US" sz="2500">
                <a:solidFill>
                  <a:srgbClr val="FFFFFF"/>
                </a:solidFill>
                <a:latin typeface="Poppins Bold"/>
              </a:rPr>
              <a:t>Data Constuct</a:t>
            </a:r>
          </a:p>
        </p:txBody>
      </p:sp>
      <p:sp>
        <p:nvSpPr>
          <p:cNvPr id="12" name="TextBox 12"/>
          <p:cNvSpPr txBox="1"/>
          <p:nvPr/>
        </p:nvSpPr>
        <p:spPr>
          <a:xfrm>
            <a:off x="1525774" y="3589268"/>
            <a:ext cx="14918097" cy="4831841"/>
          </a:xfrm>
          <a:prstGeom prst="rect">
            <a:avLst/>
          </a:prstGeom>
        </p:spPr>
        <p:txBody>
          <a:bodyPr lIns="0" tIns="0" rIns="0" bIns="0" rtlCol="0" anchor="t">
            <a:spAutoFit/>
          </a:bodyPr>
          <a:lstStyle/>
          <a:p>
            <a:pPr algn="just">
              <a:lnSpc>
                <a:spcPts val="3894"/>
              </a:lnSpc>
            </a:pPr>
            <a:r>
              <a:rPr lang="en-US" sz="2200">
                <a:solidFill>
                  <a:srgbClr val="FFFFFF"/>
                </a:solidFill>
                <a:latin typeface="Poppins Bold"/>
              </a:rPr>
              <a:t>Data yang tersedia memiliki nilai boolean yang menunjukkan bahwa data tersebut tidak memiliki nilai kosong atau missing value, sehingga tidak perlu menggunakan fungsi dropna() untuk menghapusnya. Selanjutnya, perlu dilakukan konstruksi data sebelum proses pemodelan. Konstruksi data adalah bagian dari transformasi data yang mencakup representasi fitur, penentuan korelasi, dan integrasi data. Representasi fitur digunakan untuk mengurangi kompleksitas data, meningkatkan akurasi prediksi, dan memilih fitur yang paling berpengaruh.</a:t>
            </a:r>
          </a:p>
          <a:p>
            <a:pPr algn="just">
              <a:lnSpc>
                <a:spcPts val="3894"/>
              </a:lnSpc>
            </a:pPr>
            <a:r>
              <a:rPr lang="en-US" sz="2200">
                <a:solidFill>
                  <a:srgbClr val="FFFFFF"/>
                </a:solidFill>
                <a:latin typeface="Poppins Bold"/>
              </a:rPr>
              <a:t>Untuk memprediksi biaya, digunakan atribut 'kddati2', 'peserta', 'tkp', dan 'tipe_gabungan'. Sedangkan untuk memprediksi kasus, digunakan atribut 'kddati2', 'peserta', 'unit_cost', 'tipe_gabungan', dan 'tkp'. 'Tipe Gabungan' adalah jumlah dari semua jenis rumah sakit yang melayani peserta JKN-KIS.</a:t>
            </a:r>
          </a:p>
          <a:p>
            <a:pPr algn="just">
              <a:lnSpc>
                <a:spcPts val="3894"/>
              </a:lnSpc>
            </a:pPr>
            <a:endParaRPr lang="en-US" sz="2200">
              <a:solidFill>
                <a:srgbClr val="FFFFFF"/>
              </a:solidFill>
              <a:latin typeface="Poppins 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a:off x="-731453" y="1571878"/>
            <a:ext cx="19750906" cy="7143244"/>
          </a:xfrm>
          <a:custGeom>
            <a:avLst/>
            <a:gdLst/>
            <a:ahLst/>
            <a:cxnLst/>
            <a:rect l="l" t="t" r="r" b="b"/>
            <a:pathLst>
              <a:path w="19750906" h="7143244">
                <a:moveTo>
                  <a:pt x="0" y="0"/>
                </a:moveTo>
                <a:lnTo>
                  <a:pt x="19750906" y="0"/>
                </a:lnTo>
                <a:lnTo>
                  <a:pt x="19750906" y="7143244"/>
                </a:lnTo>
                <a:lnTo>
                  <a:pt x="0" y="7143244"/>
                </a:lnTo>
                <a:lnTo>
                  <a:pt x="0" y="0"/>
                </a:lnTo>
                <a:close/>
              </a:path>
            </a:pathLst>
          </a:custGeom>
          <a:blipFill>
            <a:blip r:embed="rId3"/>
            <a:stretch>
              <a:fillRect/>
            </a:stretch>
          </a:blipFill>
        </p:spPr>
      </p:sp>
      <p:sp>
        <p:nvSpPr>
          <p:cNvPr id="4" name="TextBox 4"/>
          <p:cNvSpPr txBox="1"/>
          <p:nvPr/>
        </p:nvSpPr>
        <p:spPr>
          <a:xfrm>
            <a:off x="1563802" y="4180525"/>
            <a:ext cx="15576700" cy="1817557"/>
          </a:xfrm>
          <a:prstGeom prst="rect">
            <a:avLst/>
          </a:prstGeom>
        </p:spPr>
        <p:txBody>
          <a:bodyPr lIns="0" tIns="0" rIns="0" bIns="0" rtlCol="0" anchor="t">
            <a:spAutoFit/>
          </a:bodyPr>
          <a:lstStyle/>
          <a:p>
            <a:pPr algn="ctr">
              <a:lnSpc>
                <a:spcPts val="12557"/>
              </a:lnSpc>
            </a:pPr>
            <a:r>
              <a:rPr lang="en-US" sz="13218">
                <a:solidFill>
                  <a:srgbClr val="000000"/>
                </a:solidFill>
                <a:latin typeface="Bryndan Write Bold"/>
              </a:rPr>
              <a:t>MODELLING</a:t>
            </a:r>
          </a:p>
        </p:txBody>
      </p:sp>
      <p:sp>
        <p:nvSpPr>
          <p:cNvPr id="5" name="Freeform 5"/>
          <p:cNvSpPr/>
          <p:nvPr/>
        </p:nvSpPr>
        <p:spPr>
          <a:xfrm rot="2225019">
            <a:off x="1510424" y="1727017"/>
            <a:ext cx="945645" cy="890626"/>
          </a:xfrm>
          <a:custGeom>
            <a:avLst/>
            <a:gdLst/>
            <a:ahLst/>
            <a:cxnLst/>
            <a:rect l="l" t="t" r="r" b="b"/>
            <a:pathLst>
              <a:path w="945645" h="890626">
                <a:moveTo>
                  <a:pt x="0" y="0"/>
                </a:moveTo>
                <a:lnTo>
                  <a:pt x="945646" y="0"/>
                </a:lnTo>
                <a:lnTo>
                  <a:pt x="945646" y="890626"/>
                </a:lnTo>
                <a:lnTo>
                  <a:pt x="0" y="8906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966975" y="8200599"/>
            <a:ext cx="4080399" cy="2784873"/>
          </a:xfrm>
          <a:custGeom>
            <a:avLst/>
            <a:gdLst/>
            <a:ahLst/>
            <a:cxnLst/>
            <a:rect l="l" t="t" r="r" b="b"/>
            <a:pathLst>
              <a:path w="4080399" h="2784873">
                <a:moveTo>
                  <a:pt x="0" y="0"/>
                </a:moveTo>
                <a:lnTo>
                  <a:pt x="4080400" y="0"/>
                </a:lnTo>
                <a:lnTo>
                  <a:pt x="4080400" y="2784873"/>
                </a:lnTo>
                <a:lnTo>
                  <a:pt x="0" y="27848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5261551" y="1531976"/>
            <a:ext cx="3757902" cy="922394"/>
          </a:xfrm>
          <a:custGeom>
            <a:avLst/>
            <a:gdLst/>
            <a:ahLst/>
            <a:cxnLst/>
            <a:rect l="l" t="t" r="r" b="b"/>
            <a:pathLst>
              <a:path w="3757902" h="922394">
                <a:moveTo>
                  <a:pt x="0" y="0"/>
                </a:moveTo>
                <a:lnTo>
                  <a:pt x="3757902" y="0"/>
                </a:lnTo>
                <a:lnTo>
                  <a:pt x="3757902" y="922394"/>
                </a:lnTo>
                <a:lnTo>
                  <a:pt x="0" y="9223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4065121" y="630103"/>
            <a:ext cx="2670523" cy="1542227"/>
          </a:xfrm>
          <a:custGeom>
            <a:avLst/>
            <a:gdLst/>
            <a:ahLst/>
            <a:cxnLst/>
            <a:rect l="l" t="t" r="r" b="b"/>
            <a:pathLst>
              <a:path w="2670523" h="1542227">
                <a:moveTo>
                  <a:pt x="0" y="0"/>
                </a:moveTo>
                <a:lnTo>
                  <a:pt x="2670524" y="0"/>
                </a:lnTo>
                <a:lnTo>
                  <a:pt x="2670524" y="1542227"/>
                </a:lnTo>
                <a:lnTo>
                  <a:pt x="0" y="154222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a:off x="15141254" y="7815778"/>
            <a:ext cx="3878199" cy="4114800"/>
          </a:xfrm>
          <a:custGeom>
            <a:avLst/>
            <a:gdLst/>
            <a:ahLst/>
            <a:cxnLst/>
            <a:rect l="l" t="t" r="r" b="b"/>
            <a:pathLst>
              <a:path w="3878199" h="4114800">
                <a:moveTo>
                  <a:pt x="0" y="0"/>
                </a:moveTo>
                <a:lnTo>
                  <a:pt x="3878199" y="0"/>
                </a:lnTo>
                <a:lnTo>
                  <a:pt x="387819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Freeform 10"/>
          <p:cNvSpPr/>
          <p:nvPr/>
        </p:nvSpPr>
        <p:spPr>
          <a:xfrm>
            <a:off x="17080354" y="3730884"/>
            <a:ext cx="3056045" cy="2979644"/>
          </a:xfrm>
          <a:custGeom>
            <a:avLst/>
            <a:gdLst/>
            <a:ahLst/>
            <a:cxnLst/>
            <a:rect l="l" t="t" r="r" b="b"/>
            <a:pathLst>
              <a:path w="3056045" h="2979644">
                <a:moveTo>
                  <a:pt x="0" y="0"/>
                </a:moveTo>
                <a:lnTo>
                  <a:pt x="3056045" y="0"/>
                </a:lnTo>
                <a:lnTo>
                  <a:pt x="3056045" y="2979645"/>
                </a:lnTo>
                <a:lnTo>
                  <a:pt x="0" y="297964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grpSp>
        <p:nvGrpSpPr>
          <p:cNvPr id="3" name="Group 3"/>
          <p:cNvGrpSpPr/>
          <p:nvPr/>
        </p:nvGrpSpPr>
        <p:grpSpPr>
          <a:xfrm>
            <a:off x="2883023" y="6517958"/>
            <a:ext cx="13287288" cy="3558431"/>
            <a:chOff x="0" y="0"/>
            <a:chExt cx="3499533" cy="937200"/>
          </a:xfrm>
        </p:grpSpPr>
        <p:sp>
          <p:nvSpPr>
            <p:cNvPr id="4" name="Freeform 4"/>
            <p:cNvSpPr/>
            <p:nvPr/>
          </p:nvSpPr>
          <p:spPr>
            <a:xfrm>
              <a:off x="0" y="0"/>
              <a:ext cx="3499533" cy="937200"/>
            </a:xfrm>
            <a:custGeom>
              <a:avLst/>
              <a:gdLst/>
              <a:ahLst/>
              <a:cxnLst/>
              <a:rect l="l" t="t" r="r" b="b"/>
              <a:pathLst>
                <a:path w="3499533" h="937200">
                  <a:moveTo>
                    <a:pt x="14566" y="0"/>
                  </a:moveTo>
                  <a:lnTo>
                    <a:pt x="3484966" y="0"/>
                  </a:lnTo>
                  <a:cubicBezTo>
                    <a:pt x="3488829" y="0"/>
                    <a:pt x="3492534" y="1535"/>
                    <a:pt x="3495266" y="4266"/>
                  </a:cubicBezTo>
                  <a:cubicBezTo>
                    <a:pt x="3497998" y="6998"/>
                    <a:pt x="3499533" y="10703"/>
                    <a:pt x="3499533" y="14566"/>
                  </a:cubicBezTo>
                  <a:lnTo>
                    <a:pt x="3499533" y="922634"/>
                  </a:lnTo>
                  <a:cubicBezTo>
                    <a:pt x="3499533" y="926497"/>
                    <a:pt x="3497998" y="930202"/>
                    <a:pt x="3495266" y="932934"/>
                  </a:cubicBezTo>
                  <a:cubicBezTo>
                    <a:pt x="3492534" y="935665"/>
                    <a:pt x="3488829" y="937200"/>
                    <a:pt x="3484966" y="937200"/>
                  </a:cubicBezTo>
                  <a:lnTo>
                    <a:pt x="14566" y="937200"/>
                  </a:lnTo>
                  <a:cubicBezTo>
                    <a:pt x="6522" y="937200"/>
                    <a:pt x="0" y="930678"/>
                    <a:pt x="0" y="922634"/>
                  </a:cubicBezTo>
                  <a:lnTo>
                    <a:pt x="0" y="14566"/>
                  </a:lnTo>
                  <a:cubicBezTo>
                    <a:pt x="0" y="10703"/>
                    <a:pt x="1535" y="6998"/>
                    <a:pt x="4266" y="4266"/>
                  </a:cubicBezTo>
                  <a:cubicBezTo>
                    <a:pt x="6998" y="1535"/>
                    <a:pt x="10703" y="0"/>
                    <a:pt x="14566" y="0"/>
                  </a:cubicBezTo>
                  <a:close/>
                </a:path>
              </a:pathLst>
            </a:custGeom>
            <a:solidFill>
              <a:srgbClr val="A2AB91"/>
            </a:solidFill>
          </p:spPr>
        </p:sp>
        <p:sp>
          <p:nvSpPr>
            <p:cNvPr id="5" name="TextBox 5"/>
            <p:cNvSpPr txBox="1"/>
            <p:nvPr/>
          </p:nvSpPr>
          <p:spPr>
            <a:xfrm>
              <a:off x="0" y="-38100"/>
              <a:ext cx="3499533" cy="9753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rot="6145841">
            <a:off x="12243099" y="65990"/>
            <a:ext cx="1423225" cy="1296429"/>
          </a:xfrm>
          <a:custGeom>
            <a:avLst/>
            <a:gdLst/>
            <a:ahLst/>
            <a:cxnLst/>
            <a:rect l="l" t="t" r="r" b="b"/>
            <a:pathLst>
              <a:path w="1423225" h="1296429">
                <a:moveTo>
                  <a:pt x="0" y="0"/>
                </a:moveTo>
                <a:lnTo>
                  <a:pt x="1423225" y="0"/>
                </a:lnTo>
                <a:lnTo>
                  <a:pt x="1423225" y="1296428"/>
                </a:lnTo>
                <a:lnTo>
                  <a:pt x="0" y="12964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0" y="213953"/>
            <a:ext cx="18288000" cy="1489075"/>
          </a:xfrm>
          <a:prstGeom prst="rect">
            <a:avLst/>
          </a:prstGeom>
        </p:spPr>
        <p:txBody>
          <a:bodyPr lIns="0" tIns="0" rIns="0" bIns="0" rtlCol="0" anchor="t">
            <a:spAutoFit/>
          </a:bodyPr>
          <a:lstStyle/>
          <a:p>
            <a:pPr algn="ctr">
              <a:lnSpc>
                <a:spcPts val="10699"/>
              </a:lnSpc>
            </a:pPr>
            <a:r>
              <a:rPr lang="en-US" sz="9999">
                <a:solidFill>
                  <a:srgbClr val="000000"/>
                </a:solidFill>
                <a:latin typeface="Bryndan Write"/>
              </a:rPr>
              <a:t>MODELLING</a:t>
            </a:r>
          </a:p>
        </p:txBody>
      </p:sp>
      <p:sp>
        <p:nvSpPr>
          <p:cNvPr id="8" name="TextBox 8"/>
          <p:cNvSpPr txBox="1"/>
          <p:nvPr/>
        </p:nvSpPr>
        <p:spPr>
          <a:xfrm>
            <a:off x="3407345" y="6722002"/>
            <a:ext cx="12424698" cy="3122294"/>
          </a:xfrm>
          <a:prstGeom prst="rect">
            <a:avLst/>
          </a:prstGeom>
        </p:spPr>
        <p:txBody>
          <a:bodyPr lIns="0" tIns="0" rIns="0" bIns="0" rtlCol="0" anchor="t">
            <a:spAutoFit/>
          </a:bodyPr>
          <a:lstStyle/>
          <a:p>
            <a:pPr algn="just">
              <a:lnSpc>
                <a:spcPts val="3540"/>
              </a:lnSpc>
            </a:pPr>
            <a:r>
              <a:rPr lang="en-US" sz="2000">
                <a:solidFill>
                  <a:srgbClr val="FFFFFF"/>
                </a:solidFill>
                <a:latin typeface="Poppins"/>
              </a:rPr>
              <a:t>Data yang ditambahkan dalam melakukan pemodelan yaitu pemilihan variabel yang relevan seperti tglpelayanan, kddati2 (kode wilayah), peserta, case, dan unit_cost yang kemudian dibagi menjadi data pelatihan dan uji. Selanjutnya, dengan menerapkan algoritma Decision Tree, model yang telah dilatih bertujuan untuk memahami hubungan antara variabel input dan output, yaitu jumlah kasus dan biaya pelayanan rumah sakit. Proses evaluasi dilakukan dengan menggunakan data uji untuk mengukur seberapa akurat model Decision Tree dalam memprediksi case and cost,</a:t>
            </a:r>
          </a:p>
        </p:txBody>
      </p:sp>
      <p:sp>
        <p:nvSpPr>
          <p:cNvPr id="9" name="Freeform 9"/>
          <p:cNvSpPr/>
          <p:nvPr/>
        </p:nvSpPr>
        <p:spPr>
          <a:xfrm rot="-2907708">
            <a:off x="4461446" y="194021"/>
            <a:ext cx="1423225" cy="1296429"/>
          </a:xfrm>
          <a:custGeom>
            <a:avLst/>
            <a:gdLst/>
            <a:ahLst/>
            <a:cxnLst/>
            <a:rect l="l" t="t" r="r" b="b"/>
            <a:pathLst>
              <a:path w="1423225" h="1296429">
                <a:moveTo>
                  <a:pt x="0" y="0"/>
                </a:moveTo>
                <a:lnTo>
                  <a:pt x="1423225" y="0"/>
                </a:lnTo>
                <a:lnTo>
                  <a:pt x="1423225" y="1296429"/>
                </a:lnTo>
                <a:lnTo>
                  <a:pt x="0" y="1296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0" name="Group 10"/>
          <p:cNvGrpSpPr/>
          <p:nvPr/>
        </p:nvGrpSpPr>
        <p:grpSpPr>
          <a:xfrm>
            <a:off x="2838613" y="5525551"/>
            <a:ext cx="4884964" cy="849839"/>
            <a:chOff x="0" y="0"/>
            <a:chExt cx="1286575" cy="223826"/>
          </a:xfrm>
        </p:grpSpPr>
        <p:sp>
          <p:nvSpPr>
            <p:cNvPr id="11" name="Freeform 11"/>
            <p:cNvSpPr/>
            <p:nvPr/>
          </p:nvSpPr>
          <p:spPr>
            <a:xfrm>
              <a:off x="0" y="0"/>
              <a:ext cx="1286575" cy="223826"/>
            </a:xfrm>
            <a:custGeom>
              <a:avLst/>
              <a:gdLst/>
              <a:ahLst/>
              <a:cxnLst/>
              <a:rect l="l" t="t" r="r" b="b"/>
              <a:pathLst>
                <a:path w="1286575" h="223826">
                  <a:moveTo>
                    <a:pt x="39621" y="0"/>
                  </a:moveTo>
                  <a:lnTo>
                    <a:pt x="1246954" y="0"/>
                  </a:lnTo>
                  <a:cubicBezTo>
                    <a:pt x="1257462" y="0"/>
                    <a:pt x="1267540" y="4174"/>
                    <a:pt x="1274970" y="11605"/>
                  </a:cubicBezTo>
                  <a:cubicBezTo>
                    <a:pt x="1282401" y="19035"/>
                    <a:pt x="1286575" y="29113"/>
                    <a:pt x="1286575" y="39621"/>
                  </a:cubicBezTo>
                  <a:lnTo>
                    <a:pt x="1286575" y="184205"/>
                  </a:lnTo>
                  <a:cubicBezTo>
                    <a:pt x="1286575" y="206087"/>
                    <a:pt x="1268836" y="223826"/>
                    <a:pt x="1246954" y="223826"/>
                  </a:cubicBezTo>
                  <a:lnTo>
                    <a:pt x="39621" y="223826"/>
                  </a:lnTo>
                  <a:cubicBezTo>
                    <a:pt x="29113" y="223826"/>
                    <a:pt x="19035" y="219652"/>
                    <a:pt x="11605" y="212221"/>
                  </a:cubicBezTo>
                  <a:cubicBezTo>
                    <a:pt x="4174" y="204791"/>
                    <a:pt x="0" y="194713"/>
                    <a:pt x="0" y="184205"/>
                  </a:cubicBezTo>
                  <a:lnTo>
                    <a:pt x="0" y="39621"/>
                  </a:lnTo>
                  <a:cubicBezTo>
                    <a:pt x="0" y="17739"/>
                    <a:pt x="17739" y="0"/>
                    <a:pt x="39621" y="0"/>
                  </a:cubicBezTo>
                  <a:close/>
                </a:path>
              </a:pathLst>
            </a:custGeom>
            <a:solidFill>
              <a:srgbClr val="A2AB91"/>
            </a:solidFill>
          </p:spPr>
        </p:sp>
        <p:sp>
          <p:nvSpPr>
            <p:cNvPr id="12" name="TextBox 12"/>
            <p:cNvSpPr txBox="1"/>
            <p:nvPr/>
          </p:nvSpPr>
          <p:spPr>
            <a:xfrm>
              <a:off x="0" y="-38100"/>
              <a:ext cx="1286575" cy="261926"/>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2544755" y="5576709"/>
            <a:ext cx="5704263" cy="576072"/>
          </a:xfrm>
          <a:prstGeom prst="rect">
            <a:avLst/>
          </a:prstGeom>
        </p:spPr>
        <p:txBody>
          <a:bodyPr lIns="0" tIns="0" rIns="0" bIns="0" rtlCol="0" anchor="t">
            <a:spAutoFit/>
          </a:bodyPr>
          <a:lstStyle/>
          <a:p>
            <a:pPr algn="ctr">
              <a:lnSpc>
                <a:spcPts val="4779"/>
              </a:lnSpc>
            </a:pPr>
            <a:r>
              <a:rPr lang="en-US" sz="2700">
                <a:solidFill>
                  <a:srgbClr val="FFFFFF"/>
                </a:solidFill>
                <a:latin typeface="Poppins Bold"/>
              </a:rPr>
              <a:t>1. Building Test Scenario</a:t>
            </a:r>
          </a:p>
        </p:txBody>
      </p:sp>
      <p:grpSp>
        <p:nvGrpSpPr>
          <p:cNvPr id="14" name="Group 14"/>
          <p:cNvGrpSpPr/>
          <p:nvPr/>
        </p:nvGrpSpPr>
        <p:grpSpPr>
          <a:xfrm>
            <a:off x="2883023" y="2131346"/>
            <a:ext cx="13287288" cy="3070355"/>
            <a:chOff x="0" y="0"/>
            <a:chExt cx="3499533" cy="808653"/>
          </a:xfrm>
        </p:grpSpPr>
        <p:sp>
          <p:nvSpPr>
            <p:cNvPr id="15" name="Freeform 15"/>
            <p:cNvSpPr/>
            <p:nvPr/>
          </p:nvSpPr>
          <p:spPr>
            <a:xfrm>
              <a:off x="0" y="0"/>
              <a:ext cx="3499533" cy="808653"/>
            </a:xfrm>
            <a:custGeom>
              <a:avLst/>
              <a:gdLst/>
              <a:ahLst/>
              <a:cxnLst/>
              <a:rect l="l" t="t" r="r" b="b"/>
              <a:pathLst>
                <a:path w="3499533" h="808653">
                  <a:moveTo>
                    <a:pt x="14566" y="0"/>
                  </a:moveTo>
                  <a:lnTo>
                    <a:pt x="3484966" y="0"/>
                  </a:lnTo>
                  <a:cubicBezTo>
                    <a:pt x="3488829" y="0"/>
                    <a:pt x="3492534" y="1535"/>
                    <a:pt x="3495266" y="4266"/>
                  </a:cubicBezTo>
                  <a:cubicBezTo>
                    <a:pt x="3497998" y="6998"/>
                    <a:pt x="3499533" y="10703"/>
                    <a:pt x="3499533" y="14566"/>
                  </a:cubicBezTo>
                  <a:lnTo>
                    <a:pt x="3499533" y="794087"/>
                  </a:lnTo>
                  <a:cubicBezTo>
                    <a:pt x="3499533" y="797950"/>
                    <a:pt x="3497998" y="801655"/>
                    <a:pt x="3495266" y="804387"/>
                  </a:cubicBezTo>
                  <a:cubicBezTo>
                    <a:pt x="3492534" y="807118"/>
                    <a:pt x="3488829" y="808653"/>
                    <a:pt x="3484966" y="808653"/>
                  </a:cubicBezTo>
                  <a:lnTo>
                    <a:pt x="14566" y="808653"/>
                  </a:lnTo>
                  <a:cubicBezTo>
                    <a:pt x="10703" y="808653"/>
                    <a:pt x="6998" y="807118"/>
                    <a:pt x="4266" y="804387"/>
                  </a:cubicBezTo>
                  <a:cubicBezTo>
                    <a:pt x="1535" y="801655"/>
                    <a:pt x="0" y="797950"/>
                    <a:pt x="0" y="794087"/>
                  </a:cubicBezTo>
                  <a:lnTo>
                    <a:pt x="0" y="14566"/>
                  </a:lnTo>
                  <a:cubicBezTo>
                    <a:pt x="0" y="10703"/>
                    <a:pt x="1535" y="6998"/>
                    <a:pt x="4266" y="4266"/>
                  </a:cubicBezTo>
                  <a:cubicBezTo>
                    <a:pt x="6998" y="1535"/>
                    <a:pt x="10703" y="0"/>
                    <a:pt x="14566" y="0"/>
                  </a:cubicBezTo>
                  <a:close/>
                </a:path>
              </a:pathLst>
            </a:custGeom>
            <a:solidFill>
              <a:srgbClr val="A2AB91"/>
            </a:solidFill>
          </p:spPr>
        </p:sp>
        <p:sp>
          <p:nvSpPr>
            <p:cNvPr id="16" name="TextBox 16"/>
            <p:cNvSpPr txBox="1"/>
            <p:nvPr/>
          </p:nvSpPr>
          <p:spPr>
            <a:xfrm>
              <a:off x="0" y="-38100"/>
              <a:ext cx="3499533" cy="846753"/>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3217293" y="2232409"/>
            <a:ext cx="12424698" cy="2674619"/>
          </a:xfrm>
          <a:prstGeom prst="rect">
            <a:avLst/>
          </a:prstGeom>
        </p:spPr>
        <p:txBody>
          <a:bodyPr lIns="0" tIns="0" rIns="0" bIns="0" rtlCol="0" anchor="t">
            <a:spAutoFit/>
          </a:bodyPr>
          <a:lstStyle/>
          <a:p>
            <a:pPr algn="just">
              <a:lnSpc>
                <a:spcPts val="3540"/>
              </a:lnSpc>
            </a:pPr>
            <a:r>
              <a:rPr lang="en-US" sz="2000">
                <a:solidFill>
                  <a:srgbClr val="FFFFFF"/>
                </a:solidFill>
                <a:latin typeface="Poppins"/>
              </a:rPr>
              <a:t>pada bab ini akan mengeksplorasi pembangunan model Regresi Prediksi dengan menerapkan algoritma Decision Tree Regressor.  Adapun tujuan dibangunnya model ini pada konteks BPJS Hackathon adalah untuk memprediksi jumlah case and cost unit di suatu daerah sebagai hasil dari penambahan Rumah Sakit pada wilayah tersebut. Selanjutnya regresi mempunyai tujuan untuk melakukan proses prediksi nilai yang bersifat kontinu, dan ada berbagai macam algoritma yang dapat digunakan untuk prediksi kasus ini, salah satunya adalah Long Short-Term Memory.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rot="6145841">
            <a:off x="12243099" y="65990"/>
            <a:ext cx="1423225" cy="1296429"/>
          </a:xfrm>
          <a:custGeom>
            <a:avLst/>
            <a:gdLst/>
            <a:ahLst/>
            <a:cxnLst/>
            <a:rect l="l" t="t" r="r" b="b"/>
            <a:pathLst>
              <a:path w="1423225" h="1296429">
                <a:moveTo>
                  <a:pt x="0" y="0"/>
                </a:moveTo>
                <a:lnTo>
                  <a:pt x="1423225" y="0"/>
                </a:lnTo>
                <a:lnTo>
                  <a:pt x="1423225" y="1296428"/>
                </a:lnTo>
                <a:lnTo>
                  <a:pt x="0" y="12964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0" y="213953"/>
            <a:ext cx="18288000" cy="1489075"/>
          </a:xfrm>
          <a:prstGeom prst="rect">
            <a:avLst/>
          </a:prstGeom>
        </p:spPr>
        <p:txBody>
          <a:bodyPr lIns="0" tIns="0" rIns="0" bIns="0" rtlCol="0" anchor="t">
            <a:spAutoFit/>
          </a:bodyPr>
          <a:lstStyle/>
          <a:p>
            <a:pPr algn="ctr">
              <a:lnSpc>
                <a:spcPts val="10699"/>
              </a:lnSpc>
            </a:pPr>
            <a:r>
              <a:rPr lang="en-US" sz="9999">
                <a:solidFill>
                  <a:srgbClr val="000000"/>
                </a:solidFill>
                <a:latin typeface="Bryndan Write"/>
              </a:rPr>
              <a:t>MODELLING</a:t>
            </a:r>
          </a:p>
        </p:txBody>
      </p:sp>
      <p:sp>
        <p:nvSpPr>
          <p:cNvPr id="5" name="Freeform 5"/>
          <p:cNvSpPr/>
          <p:nvPr/>
        </p:nvSpPr>
        <p:spPr>
          <a:xfrm rot="-2554763">
            <a:off x="4534739" y="-104003"/>
            <a:ext cx="1423225" cy="1296429"/>
          </a:xfrm>
          <a:custGeom>
            <a:avLst/>
            <a:gdLst/>
            <a:ahLst/>
            <a:cxnLst/>
            <a:rect l="l" t="t" r="r" b="b"/>
            <a:pathLst>
              <a:path w="1423225" h="1296429">
                <a:moveTo>
                  <a:pt x="0" y="0"/>
                </a:moveTo>
                <a:lnTo>
                  <a:pt x="1423224" y="0"/>
                </a:lnTo>
                <a:lnTo>
                  <a:pt x="1423224" y="1296428"/>
                </a:lnTo>
                <a:lnTo>
                  <a:pt x="0" y="12964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366599" y="1703027"/>
            <a:ext cx="14732965" cy="1505112"/>
            <a:chOff x="0" y="0"/>
            <a:chExt cx="3880287" cy="396408"/>
          </a:xfrm>
        </p:grpSpPr>
        <p:sp>
          <p:nvSpPr>
            <p:cNvPr id="7" name="Freeform 7"/>
            <p:cNvSpPr/>
            <p:nvPr/>
          </p:nvSpPr>
          <p:spPr>
            <a:xfrm>
              <a:off x="0" y="0"/>
              <a:ext cx="3880287" cy="396408"/>
            </a:xfrm>
            <a:custGeom>
              <a:avLst/>
              <a:gdLst/>
              <a:ahLst/>
              <a:cxnLst/>
              <a:rect l="l" t="t" r="r" b="b"/>
              <a:pathLst>
                <a:path w="3880287" h="396408">
                  <a:moveTo>
                    <a:pt x="13137" y="0"/>
                  </a:moveTo>
                  <a:lnTo>
                    <a:pt x="3867150" y="0"/>
                  </a:lnTo>
                  <a:cubicBezTo>
                    <a:pt x="3870634" y="0"/>
                    <a:pt x="3873976" y="1384"/>
                    <a:pt x="3876439" y="3848"/>
                  </a:cubicBezTo>
                  <a:cubicBezTo>
                    <a:pt x="3878903" y="6311"/>
                    <a:pt x="3880287" y="9653"/>
                    <a:pt x="3880287" y="13137"/>
                  </a:cubicBezTo>
                  <a:lnTo>
                    <a:pt x="3880287" y="383271"/>
                  </a:lnTo>
                  <a:cubicBezTo>
                    <a:pt x="3880287" y="390526"/>
                    <a:pt x="3874405" y="396408"/>
                    <a:pt x="3867150" y="396408"/>
                  </a:cubicBezTo>
                  <a:lnTo>
                    <a:pt x="13137" y="396408"/>
                  </a:lnTo>
                  <a:cubicBezTo>
                    <a:pt x="9653" y="396408"/>
                    <a:pt x="6311" y="395024"/>
                    <a:pt x="3848" y="392560"/>
                  </a:cubicBezTo>
                  <a:cubicBezTo>
                    <a:pt x="1384" y="390097"/>
                    <a:pt x="0" y="386755"/>
                    <a:pt x="0" y="383271"/>
                  </a:cubicBezTo>
                  <a:lnTo>
                    <a:pt x="0" y="13137"/>
                  </a:lnTo>
                  <a:cubicBezTo>
                    <a:pt x="0" y="9653"/>
                    <a:pt x="1384" y="6311"/>
                    <a:pt x="3848" y="3848"/>
                  </a:cubicBezTo>
                  <a:cubicBezTo>
                    <a:pt x="6311" y="1384"/>
                    <a:pt x="9653" y="0"/>
                    <a:pt x="13137" y="0"/>
                  </a:cubicBezTo>
                  <a:close/>
                </a:path>
              </a:pathLst>
            </a:custGeom>
            <a:solidFill>
              <a:srgbClr val="A2AB91"/>
            </a:solidFill>
          </p:spPr>
        </p:sp>
        <p:sp>
          <p:nvSpPr>
            <p:cNvPr id="8" name="TextBox 8"/>
            <p:cNvSpPr txBox="1"/>
            <p:nvPr/>
          </p:nvSpPr>
          <p:spPr>
            <a:xfrm>
              <a:off x="0" y="-38100"/>
              <a:ext cx="3880287" cy="434508"/>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2500356" y="3711853"/>
            <a:ext cx="10341729" cy="3823943"/>
          </a:xfrm>
          <a:custGeom>
            <a:avLst/>
            <a:gdLst/>
            <a:ahLst/>
            <a:cxnLst/>
            <a:rect l="l" t="t" r="r" b="b"/>
            <a:pathLst>
              <a:path w="10341729" h="3823943">
                <a:moveTo>
                  <a:pt x="0" y="0"/>
                </a:moveTo>
                <a:lnTo>
                  <a:pt x="10341729" y="0"/>
                </a:lnTo>
                <a:lnTo>
                  <a:pt x="10341729" y="3823943"/>
                </a:lnTo>
                <a:lnTo>
                  <a:pt x="0" y="3823943"/>
                </a:lnTo>
                <a:lnTo>
                  <a:pt x="0" y="0"/>
                </a:lnTo>
                <a:close/>
              </a:path>
            </a:pathLst>
          </a:custGeom>
          <a:blipFill>
            <a:blip r:embed="rId5"/>
            <a:stretch>
              <a:fillRect/>
            </a:stretch>
          </a:blipFill>
        </p:spPr>
      </p:sp>
      <p:sp>
        <p:nvSpPr>
          <p:cNvPr id="10" name="Freeform 10"/>
          <p:cNvSpPr/>
          <p:nvPr/>
        </p:nvSpPr>
        <p:spPr>
          <a:xfrm>
            <a:off x="2500356" y="7735821"/>
            <a:ext cx="10454355" cy="889110"/>
          </a:xfrm>
          <a:custGeom>
            <a:avLst/>
            <a:gdLst/>
            <a:ahLst/>
            <a:cxnLst/>
            <a:rect l="l" t="t" r="r" b="b"/>
            <a:pathLst>
              <a:path w="10454355" h="889110">
                <a:moveTo>
                  <a:pt x="0" y="0"/>
                </a:moveTo>
                <a:lnTo>
                  <a:pt x="10454355" y="0"/>
                </a:lnTo>
                <a:lnTo>
                  <a:pt x="10454355" y="889110"/>
                </a:lnTo>
                <a:lnTo>
                  <a:pt x="0" y="889110"/>
                </a:lnTo>
                <a:lnTo>
                  <a:pt x="0" y="0"/>
                </a:lnTo>
                <a:close/>
              </a:path>
            </a:pathLst>
          </a:custGeom>
          <a:blipFill>
            <a:blip r:embed="rId6"/>
            <a:stretch>
              <a:fillRect r="-8131"/>
            </a:stretch>
          </a:blipFill>
        </p:spPr>
      </p:sp>
      <p:sp>
        <p:nvSpPr>
          <p:cNvPr id="11" name="Freeform 11"/>
          <p:cNvSpPr/>
          <p:nvPr/>
        </p:nvSpPr>
        <p:spPr>
          <a:xfrm>
            <a:off x="2500356" y="8824956"/>
            <a:ext cx="10454355" cy="1222017"/>
          </a:xfrm>
          <a:custGeom>
            <a:avLst/>
            <a:gdLst/>
            <a:ahLst/>
            <a:cxnLst/>
            <a:rect l="l" t="t" r="r" b="b"/>
            <a:pathLst>
              <a:path w="10454355" h="1222017">
                <a:moveTo>
                  <a:pt x="0" y="0"/>
                </a:moveTo>
                <a:lnTo>
                  <a:pt x="10454355" y="0"/>
                </a:lnTo>
                <a:lnTo>
                  <a:pt x="10454355" y="1222017"/>
                </a:lnTo>
                <a:lnTo>
                  <a:pt x="0" y="1222017"/>
                </a:lnTo>
                <a:lnTo>
                  <a:pt x="0" y="0"/>
                </a:lnTo>
                <a:close/>
              </a:path>
            </a:pathLst>
          </a:custGeom>
          <a:blipFill>
            <a:blip r:embed="rId7"/>
            <a:stretch>
              <a:fillRect r="-7920"/>
            </a:stretch>
          </a:blipFill>
        </p:spPr>
      </p:sp>
      <p:sp>
        <p:nvSpPr>
          <p:cNvPr id="12" name="TextBox 12"/>
          <p:cNvSpPr txBox="1"/>
          <p:nvPr/>
        </p:nvSpPr>
        <p:spPr>
          <a:xfrm>
            <a:off x="1839623" y="1890892"/>
            <a:ext cx="14091716" cy="996031"/>
          </a:xfrm>
          <a:prstGeom prst="rect">
            <a:avLst/>
          </a:prstGeom>
        </p:spPr>
        <p:txBody>
          <a:bodyPr lIns="0" tIns="0" rIns="0" bIns="0" rtlCol="0" anchor="t">
            <a:spAutoFit/>
          </a:bodyPr>
          <a:lstStyle/>
          <a:p>
            <a:pPr algn="ctr">
              <a:lnSpc>
                <a:spcPts val="4059"/>
              </a:lnSpc>
            </a:pPr>
            <a:r>
              <a:rPr lang="en-US" sz="2293">
                <a:solidFill>
                  <a:srgbClr val="FFFFFF"/>
                </a:solidFill>
                <a:latin typeface="Poppins Bold"/>
              </a:rPr>
              <a:t>2. Build Model</a:t>
            </a:r>
          </a:p>
          <a:p>
            <a:pPr algn="just">
              <a:lnSpc>
                <a:spcPts val="4059"/>
              </a:lnSpc>
            </a:pPr>
            <a:r>
              <a:rPr lang="en-US" sz="2293">
                <a:solidFill>
                  <a:srgbClr val="FFFFFF"/>
                </a:solidFill>
                <a:latin typeface="Poppins Bold"/>
              </a:rPr>
              <a:t>Proses dalam pembangunan model yang bertujuan untuk mencari nilai dari case and cost.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rot="6145841">
            <a:off x="12243099" y="65990"/>
            <a:ext cx="1423225" cy="1296429"/>
          </a:xfrm>
          <a:custGeom>
            <a:avLst/>
            <a:gdLst/>
            <a:ahLst/>
            <a:cxnLst/>
            <a:rect l="l" t="t" r="r" b="b"/>
            <a:pathLst>
              <a:path w="1423225" h="1296429">
                <a:moveTo>
                  <a:pt x="0" y="0"/>
                </a:moveTo>
                <a:lnTo>
                  <a:pt x="1423225" y="0"/>
                </a:lnTo>
                <a:lnTo>
                  <a:pt x="1423225" y="1296428"/>
                </a:lnTo>
                <a:lnTo>
                  <a:pt x="0" y="12964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0" y="213953"/>
            <a:ext cx="18288000" cy="1489075"/>
          </a:xfrm>
          <a:prstGeom prst="rect">
            <a:avLst/>
          </a:prstGeom>
        </p:spPr>
        <p:txBody>
          <a:bodyPr lIns="0" tIns="0" rIns="0" bIns="0" rtlCol="0" anchor="t">
            <a:spAutoFit/>
          </a:bodyPr>
          <a:lstStyle/>
          <a:p>
            <a:pPr algn="ctr">
              <a:lnSpc>
                <a:spcPts val="10699"/>
              </a:lnSpc>
            </a:pPr>
            <a:r>
              <a:rPr lang="en-US" sz="9999">
                <a:solidFill>
                  <a:srgbClr val="000000"/>
                </a:solidFill>
                <a:latin typeface="Bryndan Write"/>
              </a:rPr>
              <a:t>MODELLING</a:t>
            </a:r>
          </a:p>
        </p:txBody>
      </p:sp>
      <p:sp>
        <p:nvSpPr>
          <p:cNvPr id="5" name="Freeform 5"/>
          <p:cNvSpPr/>
          <p:nvPr/>
        </p:nvSpPr>
        <p:spPr>
          <a:xfrm rot="-3137287">
            <a:off x="4443152" y="104682"/>
            <a:ext cx="1423225" cy="1296429"/>
          </a:xfrm>
          <a:custGeom>
            <a:avLst/>
            <a:gdLst/>
            <a:ahLst/>
            <a:cxnLst/>
            <a:rect l="l" t="t" r="r" b="b"/>
            <a:pathLst>
              <a:path w="1423225" h="1296429">
                <a:moveTo>
                  <a:pt x="0" y="0"/>
                </a:moveTo>
                <a:lnTo>
                  <a:pt x="1423225" y="0"/>
                </a:lnTo>
                <a:lnTo>
                  <a:pt x="1423225" y="1296428"/>
                </a:lnTo>
                <a:lnTo>
                  <a:pt x="0" y="12964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5329266" y="1807607"/>
            <a:ext cx="7750264" cy="847817"/>
            <a:chOff x="0" y="0"/>
            <a:chExt cx="2041222" cy="223293"/>
          </a:xfrm>
        </p:grpSpPr>
        <p:sp>
          <p:nvSpPr>
            <p:cNvPr id="7" name="Freeform 7"/>
            <p:cNvSpPr/>
            <p:nvPr/>
          </p:nvSpPr>
          <p:spPr>
            <a:xfrm>
              <a:off x="0" y="0"/>
              <a:ext cx="2041222" cy="223293"/>
            </a:xfrm>
            <a:custGeom>
              <a:avLst/>
              <a:gdLst/>
              <a:ahLst/>
              <a:cxnLst/>
              <a:rect l="l" t="t" r="r" b="b"/>
              <a:pathLst>
                <a:path w="2041222" h="223293">
                  <a:moveTo>
                    <a:pt x="24973" y="0"/>
                  </a:moveTo>
                  <a:lnTo>
                    <a:pt x="2016249" y="0"/>
                  </a:lnTo>
                  <a:cubicBezTo>
                    <a:pt x="2030041" y="0"/>
                    <a:pt x="2041222" y="11181"/>
                    <a:pt x="2041222" y="24973"/>
                  </a:cubicBezTo>
                  <a:lnTo>
                    <a:pt x="2041222" y="198320"/>
                  </a:lnTo>
                  <a:cubicBezTo>
                    <a:pt x="2041222" y="204944"/>
                    <a:pt x="2038591" y="211296"/>
                    <a:pt x="2033907" y="215979"/>
                  </a:cubicBezTo>
                  <a:cubicBezTo>
                    <a:pt x="2029224" y="220662"/>
                    <a:pt x="2022872" y="223293"/>
                    <a:pt x="2016249" y="223293"/>
                  </a:cubicBezTo>
                  <a:lnTo>
                    <a:pt x="24973" y="223293"/>
                  </a:lnTo>
                  <a:cubicBezTo>
                    <a:pt x="11181" y="223293"/>
                    <a:pt x="0" y="212113"/>
                    <a:pt x="0" y="198320"/>
                  </a:cubicBezTo>
                  <a:lnTo>
                    <a:pt x="0" y="24973"/>
                  </a:lnTo>
                  <a:cubicBezTo>
                    <a:pt x="0" y="18350"/>
                    <a:pt x="2631" y="11998"/>
                    <a:pt x="7314" y="7314"/>
                  </a:cubicBezTo>
                  <a:cubicBezTo>
                    <a:pt x="11998" y="2631"/>
                    <a:pt x="18350" y="0"/>
                    <a:pt x="24973" y="0"/>
                  </a:cubicBezTo>
                  <a:close/>
                </a:path>
              </a:pathLst>
            </a:custGeom>
            <a:solidFill>
              <a:srgbClr val="A2AB91"/>
            </a:solidFill>
          </p:spPr>
        </p:sp>
        <p:sp>
          <p:nvSpPr>
            <p:cNvPr id="8" name="TextBox 8"/>
            <p:cNvSpPr txBox="1"/>
            <p:nvPr/>
          </p:nvSpPr>
          <p:spPr>
            <a:xfrm>
              <a:off x="0" y="-38100"/>
              <a:ext cx="2041222" cy="261393"/>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3563807" y="2750675"/>
            <a:ext cx="11553066" cy="3689654"/>
          </a:xfrm>
          <a:custGeom>
            <a:avLst/>
            <a:gdLst/>
            <a:ahLst/>
            <a:cxnLst/>
            <a:rect l="l" t="t" r="r" b="b"/>
            <a:pathLst>
              <a:path w="11553066" h="3689654">
                <a:moveTo>
                  <a:pt x="0" y="0"/>
                </a:moveTo>
                <a:lnTo>
                  <a:pt x="11553065" y="0"/>
                </a:lnTo>
                <a:lnTo>
                  <a:pt x="11553065" y="3689654"/>
                </a:lnTo>
                <a:lnTo>
                  <a:pt x="0" y="3689654"/>
                </a:lnTo>
                <a:lnTo>
                  <a:pt x="0" y="0"/>
                </a:lnTo>
                <a:close/>
              </a:path>
            </a:pathLst>
          </a:custGeom>
          <a:blipFill>
            <a:blip r:embed="rId5"/>
            <a:stretch>
              <a:fillRect/>
            </a:stretch>
          </a:blipFill>
        </p:spPr>
      </p:sp>
      <p:grpSp>
        <p:nvGrpSpPr>
          <p:cNvPr id="10" name="Group 10"/>
          <p:cNvGrpSpPr/>
          <p:nvPr/>
        </p:nvGrpSpPr>
        <p:grpSpPr>
          <a:xfrm>
            <a:off x="5369624" y="6792754"/>
            <a:ext cx="7709906" cy="847817"/>
            <a:chOff x="0" y="0"/>
            <a:chExt cx="2030593" cy="223293"/>
          </a:xfrm>
        </p:grpSpPr>
        <p:sp>
          <p:nvSpPr>
            <p:cNvPr id="11" name="Freeform 11"/>
            <p:cNvSpPr/>
            <p:nvPr/>
          </p:nvSpPr>
          <p:spPr>
            <a:xfrm>
              <a:off x="0" y="0"/>
              <a:ext cx="2030593" cy="223293"/>
            </a:xfrm>
            <a:custGeom>
              <a:avLst/>
              <a:gdLst/>
              <a:ahLst/>
              <a:cxnLst/>
              <a:rect l="l" t="t" r="r" b="b"/>
              <a:pathLst>
                <a:path w="2030593" h="223293">
                  <a:moveTo>
                    <a:pt x="25104" y="0"/>
                  </a:moveTo>
                  <a:lnTo>
                    <a:pt x="2005489" y="0"/>
                  </a:lnTo>
                  <a:cubicBezTo>
                    <a:pt x="2019353" y="0"/>
                    <a:pt x="2030593" y="11239"/>
                    <a:pt x="2030593" y="25104"/>
                  </a:cubicBezTo>
                  <a:lnTo>
                    <a:pt x="2030593" y="198190"/>
                  </a:lnTo>
                  <a:cubicBezTo>
                    <a:pt x="2030593" y="212054"/>
                    <a:pt x="2019353" y="223293"/>
                    <a:pt x="2005489" y="223293"/>
                  </a:cubicBezTo>
                  <a:lnTo>
                    <a:pt x="25104" y="223293"/>
                  </a:lnTo>
                  <a:cubicBezTo>
                    <a:pt x="11239" y="223293"/>
                    <a:pt x="0" y="212054"/>
                    <a:pt x="0" y="198190"/>
                  </a:cubicBezTo>
                  <a:lnTo>
                    <a:pt x="0" y="25104"/>
                  </a:lnTo>
                  <a:cubicBezTo>
                    <a:pt x="0" y="11239"/>
                    <a:pt x="11239" y="0"/>
                    <a:pt x="25104" y="0"/>
                  </a:cubicBezTo>
                  <a:close/>
                </a:path>
              </a:pathLst>
            </a:custGeom>
            <a:solidFill>
              <a:srgbClr val="A2AB91"/>
            </a:solidFill>
          </p:spPr>
        </p:sp>
        <p:sp>
          <p:nvSpPr>
            <p:cNvPr id="12" name="TextBox 12"/>
            <p:cNvSpPr txBox="1"/>
            <p:nvPr/>
          </p:nvSpPr>
          <p:spPr>
            <a:xfrm>
              <a:off x="0" y="-38100"/>
              <a:ext cx="2030593" cy="261393"/>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3563807" y="7821546"/>
            <a:ext cx="11553066" cy="2168701"/>
          </a:xfrm>
          <a:custGeom>
            <a:avLst/>
            <a:gdLst/>
            <a:ahLst/>
            <a:cxnLst/>
            <a:rect l="l" t="t" r="r" b="b"/>
            <a:pathLst>
              <a:path w="11553066" h="2168701">
                <a:moveTo>
                  <a:pt x="0" y="0"/>
                </a:moveTo>
                <a:lnTo>
                  <a:pt x="11553065" y="0"/>
                </a:lnTo>
                <a:lnTo>
                  <a:pt x="11553065" y="2168701"/>
                </a:lnTo>
                <a:lnTo>
                  <a:pt x="0" y="2168701"/>
                </a:lnTo>
                <a:lnTo>
                  <a:pt x="0" y="0"/>
                </a:lnTo>
                <a:close/>
              </a:path>
            </a:pathLst>
          </a:custGeom>
          <a:blipFill>
            <a:blip r:embed="rId6"/>
            <a:stretch>
              <a:fillRect t="-1851" b="-1851"/>
            </a:stretch>
          </a:blipFill>
        </p:spPr>
      </p:sp>
      <p:sp>
        <p:nvSpPr>
          <p:cNvPr id="14" name="TextBox 14"/>
          <p:cNvSpPr txBox="1"/>
          <p:nvPr/>
        </p:nvSpPr>
        <p:spPr>
          <a:xfrm>
            <a:off x="4999928" y="1924240"/>
            <a:ext cx="8459594" cy="481202"/>
          </a:xfrm>
          <a:prstGeom prst="rect">
            <a:avLst/>
          </a:prstGeom>
        </p:spPr>
        <p:txBody>
          <a:bodyPr lIns="0" tIns="0" rIns="0" bIns="0" rtlCol="0" anchor="t">
            <a:spAutoFit/>
          </a:bodyPr>
          <a:lstStyle/>
          <a:p>
            <a:pPr algn="ctr">
              <a:lnSpc>
                <a:spcPts val="4071"/>
              </a:lnSpc>
            </a:pPr>
            <a:r>
              <a:rPr lang="en-US" sz="2300">
                <a:solidFill>
                  <a:srgbClr val="FFFFFF"/>
                </a:solidFill>
                <a:latin typeface="Poppins Bold"/>
              </a:rPr>
              <a:t>Untuk Cost Prediction menggunakan rasio 90:10</a:t>
            </a:r>
          </a:p>
        </p:txBody>
      </p:sp>
      <p:sp>
        <p:nvSpPr>
          <p:cNvPr id="15" name="TextBox 15"/>
          <p:cNvSpPr txBox="1"/>
          <p:nvPr/>
        </p:nvSpPr>
        <p:spPr>
          <a:xfrm>
            <a:off x="4774662" y="6909386"/>
            <a:ext cx="8910126" cy="481202"/>
          </a:xfrm>
          <a:prstGeom prst="rect">
            <a:avLst/>
          </a:prstGeom>
        </p:spPr>
        <p:txBody>
          <a:bodyPr lIns="0" tIns="0" rIns="0" bIns="0" rtlCol="0" anchor="t">
            <a:spAutoFit/>
          </a:bodyPr>
          <a:lstStyle/>
          <a:p>
            <a:pPr algn="ctr">
              <a:lnSpc>
                <a:spcPts val="4071"/>
              </a:lnSpc>
            </a:pPr>
            <a:r>
              <a:rPr lang="en-US" sz="2300">
                <a:solidFill>
                  <a:srgbClr val="FFFFFF"/>
                </a:solidFill>
                <a:latin typeface="Poppins Bold"/>
              </a:rPr>
              <a:t>Untuk case menggunakan rasio 80:20</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rot="6145841">
            <a:off x="12243099" y="65990"/>
            <a:ext cx="1423225" cy="1296429"/>
          </a:xfrm>
          <a:custGeom>
            <a:avLst/>
            <a:gdLst/>
            <a:ahLst/>
            <a:cxnLst/>
            <a:rect l="l" t="t" r="r" b="b"/>
            <a:pathLst>
              <a:path w="1423225" h="1296429">
                <a:moveTo>
                  <a:pt x="0" y="0"/>
                </a:moveTo>
                <a:lnTo>
                  <a:pt x="1423225" y="0"/>
                </a:lnTo>
                <a:lnTo>
                  <a:pt x="1423225" y="1296428"/>
                </a:lnTo>
                <a:lnTo>
                  <a:pt x="0" y="12964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0" y="213953"/>
            <a:ext cx="18288000" cy="1489075"/>
          </a:xfrm>
          <a:prstGeom prst="rect">
            <a:avLst/>
          </a:prstGeom>
        </p:spPr>
        <p:txBody>
          <a:bodyPr lIns="0" tIns="0" rIns="0" bIns="0" rtlCol="0" anchor="t">
            <a:spAutoFit/>
          </a:bodyPr>
          <a:lstStyle/>
          <a:p>
            <a:pPr algn="ctr">
              <a:lnSpc>
                <a:spcPts val="10699"/>
              </a:lnSpc>
            </a:pPr>
            <a:r>
              <a:rPr lang="en-US" sz="9999">
                <a:solidFill>
                  <a:srgbClr val="000000"/>
                </a:solidFill>
                <a:latin typeface="Bryndan Write"/>
              </a:rPr>
              <a:t>MODELLING</a:t>
            </a:r>
          </a:p>
        </p:txBody>
      </p:sp>
      <p:sp>
        <p:nvSpPr>
          <p:cNvPr id="5" name="Freeform 5"/>
          <p:cNvSpPr/>
          <p:nvPr/>
        </p:nvSpPr>
        <p:spPr>
          <a:xfrm rot="-3137287">
            <a:off x="4443152" y="104682"/>
            <a:ext cx="1423225" cy="1296429"/>
          </a:xfrm>
          <a:custGeom>
            <a:avLst/>
            <a:gdLst/>
            <a:ahLst/>
            <a:cxnLst/>
            <a:rect l="l" t="t" r="r" b="b"/>
            <a:pathLst>
              <a:path w="1423225" h="1296429">
                <a:moveTo>
                  <a:pt x="0" y="0"/>
                </a:moveTo>
                <a:lnTo>
                  <a:pt x="1423225" y="0"/>
                </a:lnTo>
                <a:lnTo>
                  <a:pt x="1423225" y="1296428"/>
                </a:lnTo>
                <a:lnTo>
                  <a:pt x="0" y="12964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4774662" y="2455307"/>
            <a:ext cx="8910126" cy="847817"/>
            <a:chOff x="0" y="0"/>
            <a:chExt cx="2346700" cy="223293"/>
          </a:xfrm>
        </p:grpSpPr>
        <p:sp>
          <p:nvSpPr>
            <p:cNvPr id="7" name="Freeform 7"/>
            <p:cNvSpPr/>
            <p:nvPr/>
          </p:nvSpPr>
          <p:spPr>
            <a:xfrm>
              <a:off x="0" y="0"/>
              <a:ext cx="2346700" cy="223293"/>
            </a:xfrm>
            <a:custGeom>
              <a:avLst/>
              <a:gdLst/>
              <a:ahLst/>
              <a:cxnLst/>
              <a:rect l="l" t="t" r="r" b="b"/>
              <a:pathLst>
                <a:path w="2346700" h="223293">
                  <a:moveTo>
                    <a:pt x="21722" y="0"/>
                  </a:moveTo>
                  <a:lnTo>
                    <a:pt x="2324977" y="0"/>
                  </a:lnTo>
                  <a:cubicBezTo>
                    <a:pt x="2330739" y="0"/>
                    <a:pt x="2336264" y="2289"/>
                    <a:pt x="2340338" y="6362"/>
                  </a:cubicBezTo>
                  <a:cubicBezTo>
                    <a:pt x="2344411" y="10436"/>
                    <a:pt x="2346700" y="15961"/>
                    <a:pt x="2346700" y="21722"/>
                  </a:cubicBezTo>
                  <a:lnTo>
                    <a:pt x="2346700" y="201571"/>
                  </a:lnTo>
                  <a:cubicBezTo>
                    <a:pt x="2346700" y="207332"/>
                    <a:pt x="2344411" y="212857"/>
                    <a:pt x="2340338" y="216931"/>
                  </a:cubicBezTo>
                  <a:cubicBezTo>
                    <a:pt x="2336264" y="221005"/>
                    <a:pt x="2330739" y="223293"/>
                    <a:pt x="2324977" y="223293"/>
                  </a:cubicBezTo>
                  <a:lnTo>
                    <a:pt x="21722" y="223293"/>
                  </a:lnTo>
                  <a:cubicBezTo>
                    <a:pt x="9725" y="223293"/>
                    <a:pt x="0" y="213568"/>
                    <a:pt x="0" y="201571"/>
                  </a:cubicBezTo>
                  <a:lnTo>
                    <a:pt x="0" y="21722"/>
                  </a:lnTo>
                  <a:cubicBezTo>
                    <a:pt x="0" y="15961"/>
                    <a:pt x="2289" y="10436"/>
                    <a:pt x="6362" y="6362"/>
                  </a:cubicBezTo>
                  <a:cubicBezTo>
                    <a:pt x="10436" y="2289"/>
                    <a:pt x="15961" y="0"/>
                    <a:pt x="21722" y="0"/>
                  </a:cubicBezTo>
                  <a:close/>
                </a:path>
              </a:pathLst>
            </a:custGeom>
            <a:solidFill>
              <a:srgbClr val="A2AB91"/>
            </a:solidFill>
          </p:spPr>
        </p:sp>
        <p:sp>
          <p:nvSpPr>
            <p:cNvPr id="8" name="TextBox 8"/>
            <p:cNvSpPr txBox="1"/>
            <p:nvPr/>
          </p:nvSpPr>
          <p:spPr>
            <a:xfrm>
              <a:off x="0" y="-38100"/>
              <a:ext cx="2346700" cy="26139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4841337" y="6052098"/>
            <a:ext cx="8966248" cy="847817"/>
            <a:chOff x="0" y="0"/>
            <a:chExt cx="2361481" cy="223293"/>
          </a:xfrm>
        </p:grpSpPr>
        <p:sp>
          <p:nvSpPr>
            <p:cNvPr id="10" name="Freeform 10"/>
            <p:cNvSpPr/>
            <p:nvPr/>
          </p:nvSpPr>
          <p:spPr>
            <a:xfrm>
              <a:off x="0" y="0"/>
              <a:ext cx="2361481" cy="223293"/>
            </a:xfrm>
            <a:custGeom>
              <a:avLst/>
              <a:gdLst/>
              <a:ahLst/>
              <a:cxnLst/>
              <a:rect l="l" t="t" r="r" b="b"/>
              <a:pathLst>
                <a:path w="2361481" h="223293">
                  <a:moveTo>
                    <a:pt x="21586" y="0"/>
                  </a:moveTo>
                  <a:lnTo>
                    <a:pt x="2339895" y="0"/>
                  </a:lnTo>
                  <a:cubicBezTo>
                    <a:pt x="2351816" y="0"/>
                    <a:pt x="2361481" y="9665"/>
                    <a:pt x="2361481" y="21586"/>
                  </a:cubicBezTo>
                  <a:lnTo>
                    <a:pt x="2361481" y="201707"/>
                  </a:lnTo>
                  <a:cubicBezTo>
                    <a:pt x="2361481" y="213629"/>
                    <a:pt x="2351816" y="223293"/>
                    <a:pt x="2339895" y="223293"/>
                  </a:cubicBezTo>
                  <a:lnTo>
                    <a:pt x="21586" y="223293"/>
                  </a:lnTo>
                  <a:cubicBezTo>
                    <a:pt x="9665" y="223293"/>
                    <a:pt x="0" y="213629"/>
                    <a:pt x="0" y="201707"/>
                  </a:cubicBezTo>
                  <a:lnTo>
                    <a:pt x="0" y="21586"/>
                  </a:lnTo>
                  <a:cubicBezTo>
                    <a:pt x="0" y="9665"/>
                    <a:pt x="9665" y="0"/>
                    <a:pt x="21586" y="0"/>
                  </a:cubicBezTo>
                  <a:close/>
                </a:path>
              </a:pathLst>
            </a:custGeom>
            <a:solidFill>
              <a:srgbClr val="A2AB91"/>
            </a:solidFill>
          </p:spPr>
        </p:sp>
        <p:sp>
          <p:nvSpPr>
            <p:cNvPr id="11" name="TextBox 11"/>
            <p:cNvSpPr txBox="1"/>
            <p:nvPr/>
          </p:nvSpPr>
          <p:spPr>
            <a:xfrm>
              <a:off x="0" y="-38100"/>
              <a:ext cx="2361481" cy="261393"/>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3563807" y="3865100"/>
            <a:ext cx="11250599" cy="1320223"/>
          </a:xfrm>
          <a:custGeom>
            <a:avLst/>
            <a:gdLst/>
            <a:ahLst/>
            <a:cxnLst/>
            <a:rect l="l" t="t" r="r" b="b"/>
            <a:pathLst>
              <a:path w="11250599" h="1320223">
                <a:moveTo>
                  <a:pt x="0" y="0"/>
                </a:moveTo>
                <a:lnTo>
                  <a:pt x="11250598" y="0"/>
                </a:lnTo>
                <a:lnTo>
                  <a:pt x="11250598" y="1320223"/>
                </a:lnTo>
                <a:lnTo>
                  <a:pt x="0" y="1320223"/>
                </a:lnTo>
                <a:lnTo>
                  <a:pt x="0" y="0"/>
                </a:lnTo>
                <a:close/>
              </a:path>
            </a:pathLst>
          </a:custGeom>
          <a:blipFill>
            <a:blip r:embed="rId5"/>
            <a:stretch>
              <a:fillRect/>
            </a:stretch>
          </a:blipFill>
        </p:spPr>
      </p:sp>
      <p:sp>
        <p:nvSpPr>
          <p:cNvPr id="13" name="Freeform 13"/>
          <p:cNvSpPr/>
          <p:nvPr/>
        </p:nvSpPr>
        <p:spPr>
          <a:xfrm>
            <a:off x="3563807" y="7257740"/>
            <a:ext cx="11250599" cy="1440952"/>
          </a:xfrm>
          <a:custGeom>
            <a:avLst/>
            <a:gdLst/>
            <a:ahLst/>
            <a:cxnLst/>
            <a:rect l="l" t="t" r="r" b="b"/>
            <a:pathLst>
              <a:path w="11250599" h="1440952">
                <a:moveTo>
                  <a:pt x="0" y="0"/>
                </a:moveTo>
                <a:lnTo>
                  <a:pt x="11250598" y="0"/>
                </a:lnTo>
                <a:lnTo>
                  <a:pt x="11250598" y="1440953"/>
                </a:lnTo>
                <a:lnTo>
                  <a:pt x="0" y="1440953"/>
                </a:lnTo>
                <a:lnTo>
                  <a:pt x="0" y="0"/>
                </a:lnTo>
                <a:close/>
              </a:path>
            </a:pathLst>
          </a:custGeom>
          <a:blipFill>
            <a:blip r:embed="rId6"/>
            <a:stretch>
              <a:fillRect t="-3609" b="-3609"/>
            </a:stretch>
          </a:blipFill>
        </p:spPr>
      </p:sp>
      <p:sp>
        <p:nvSpPr>
          <p:cNvPr id="14" name="TextBox 14"/>
          <p:cNvSpPr txBox="1"/>
          <p:nvPr/>
        </p:nvSpPr>
        <p:spPr>
          <a:xfrm>
            <a:off x="4999928" y="2571940"/>
            <a:ext cx="8459594" cy="448055"/>
          </a:xfrm>
          <a:prstGeom prst="rect">
            <a:avLst/>
          </a:prstGeom>
        </p:spPr>
        <p:txBody>
          <a:bodyPr lIns="0" tIns="0" rIns="0" bIns="0" rtlCol="0" anchor="t">
            <a:spAutoFit/>
          </a:bodyPr>
          <a:lstStyle/>
          <a:p>
            <a:pPr algn="ctr">
              <a:lnSpc>
                <a:spcPts val="3717"/>
              </a:lnSpc>
            </a:pPr>
            <a:r>
              <a:rPr lang="en-US" sz="2100">
                <a:solidFill>
                  <a:srgbClr val="FFFFFF"/>
                </a:solidFill>
                <a:latin typeface="Poppins Bold"/>
              </a:rPr>
              <a:t>Menambahkan lapisan pada model Decision Tree Regression</a:t>
            </a:r>
          </a:p>
        </p:txBody>
      </p:sp>
      <p:sp>
        <p:nvSpPr>
          <p:cNvPr id="15" name="TextBox 15"/>
          <p:cNvSpPr txBox="1"/>
          <p:nvPr/>
        </p:nvSpPr>
        <p:spPr>
          <a:xfrm>
            <a:off x="4841337" y="6168730"/>
            <a:ext cx="8910126" cy="481202"/>
          </a:xfrm>
          <a:prstGeom prst="rect">
            <a:avLst/>
          </a:prstGeom>
        </p:spPr>
        <p:txBody>
          <a:bodyPr lIns="0" tIns="0" rIns="0" bIns="0" rtlCol="0" anchor="t">
            <a:spAutoFit/>
          </a:bodyPr>
          <a:lstStyle/>
          <a:p>
            <a:pPr algn="ctr">
              <a:lnSpc>
                <a:spcPts val="4071"/>
              </a:lnSpc>
            </a:pPr>
            <a:r>
              <a:rPr lang="en-US" sz="2300">
                <a:solidFill>
                  <a:srgbClr val="FFFFFF"/>
                </a:solidFill>
                <a:latin typeface="Poppins Bold"/>
              </a:rPr>
              <a:t>Memprediksi hasil model regresi yang akan dibangun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a:off x="-731453" y="1571878"/>
            <a:ext cx="19750906" cy="7143244"/>
          </a:xfrm>
          <a:custGeom>
            <a:avLst/>
            <a:gdLst/>
            <a:ahLst/>
            <a:cxnLst/>
            <a:rect l="l" t="t" r="r" b="b"/>
            <a:pathLst>
              <a:path w="19750906" h="7143244">
                <a:moveTo>
                  <a:pt x="0" y="0"/>
                </a:moveTo>
                <a:lnTo>
                  <a:pt x="19750906" y="0"/>
                </a:lnTo>
                <a:lnTo>
                  <a:pt x="19750906" y="7143244"/>
                </a:lnTo>
                <a:lnTo>
                  <a:pt x="0" y="7143244"/>
                </a:lnTo>
                <a:lnTo>
                  <a:pt x="0" y="0"/>
                </a:lnTo>
                <a:close/>
              </a:path>
            </a:pathLst>
          </a:custGeom>
          <a:blipFill>
            <a:blip r:embed="rId3"/>
            <a:stretch>
              <a:fillRect/>
            </a:stretch>
          </a:blipFill>
        </p:spPr>
      </p:sp>
      <p:sp>
        <p:nvSpPr>
          <p:cNvPr id="4" name="TextBox 4"/>
          <p:cNvSpPr txBox="1"/>
          <p:nvPr/>
        </p:nvSpPr>
        <p:spPr>
          <a:xfrm>
            <a:off x="1563802" y="4180525"/>
            <a:ext cx="15576700" cy="1817557"/>
          </a:xfrm>
          <a:prstGeom prst="rect">
            <a:avLst/>
          </a:prstGeom>
        </p:spPr>
        <p:txBody>
          <a:bodyPr lIns="0" tIns="0" rIns="0" bIns="0" rtlCol="0" anchor="t">
            <a:spAutoFit/>
          </a:bodyPr>
          <a:lstStyle/>
          <a:p>
            <a:pPr algn="ctr">
              <a:lnSpc>
                <a:spcPts val="12557"/>
              </a:lnSpc>
            </a:pPr>
            <a:r>
              <a:rPr lang="en-US" sz="13218">
                <a:solidFill>
                  <a:srgbClr val="000000"/>
                </a:solidFill>
                <a:latin typeface="Bryndan Write Bold"/>
              </a:rPr>
              <a:t>EVALUATION</a:t>
            </a:r>
          </a:p>
        </p:txBody>
      </p:sp>
      <p:sp>
        <p:nvSpPr>
          <p:cNvPr id="5" name="Freeform 5"/>
          <p:cNvSpPr/>
          <p:nvPr/>
        </p:nvSpPr>
        <p:spPr>
          <a:xfrm rot="2225019">
            <a:off x="1510424" y="1727017"/>
            <a:ext cx="945645" cy="890626"/>
          </a:xfrm>
          <a:custGeom>
            <a:avLst/>
            <a:gdLst/>
            <a:ahLst/>
            <a:cxnLst/>
            <a:rect l="l" t="t" r="r" b="b"/>
            <a:pathLst>
              <a:path w="945645" h="890626">
                <a:moveTo>
                  <a:pt x="0" y="0"/>
                </a:moveTo>
                <a:lnTo>
                  <a:pt x="945646" y="0"/>
                </a:lnTo>
                <a:lnTo>
                  <a:pt x="945646" y="890626"/>
                </a:lnTo>
                <a:lnTo>
                  <a:pt x="0" y="8906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966975" y="8200599"/>
            <a:ext cx="4080399" cy="2784873"/>
          </a:xfrm>
          <a:custGeom>
            <a:avLst/>
            <a:gdLst/>
            <a:ahLst/>
            <a:cxnLst/>
            <a:rect l="l" t="t" r="r" b="b"/>
            <a:pathLst>
              <a:path w="4080399" h="2784873">
                <a:moveTo>
                  <a:pt x="0" y="0"/>
                </a:moveTo>
                <a:lnTo>
                  <a:pt x="4080400" y="0"/>
                </a:lnTo>
                <a:lnTo>
                  <a:pt x="4080400" y="2784873"/>
                </a:lnTo>
                <a:lnTo>
                  <a:pt x="0" y="27848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5261551" y="1531976"/>
            <a:ext cx="3757902" cy="922394"/>
          </a:xfrm>
          <a:custGeom>
            <a:avLst/>
            <a:gdLst/>
            <a:ahLst/>
            <a:cxnLst/>
            <a:rect l="l" t="t" r="r" b="b"/>
            <a:pathLst>
              <a:path w="3757902" h="922394">
                <a:moveTo>
                  <a:pt x="0" y="0"/>
                </a:moveTo>
                <a:lnTo>
                  <a:pt x="3757902" y="0"/>
                </a:lnTo>
                <a:lnTo>
                  <a:pt x="3757902" y="922394"/>
                </a:lnTo>
                <a:lnTo>
                  <a:pt x="0" y="9223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4065121" y="630103"/>
            <a:ext cx="2670523" cy="1542227"/>
          </a:xfrm>
          <a:custGeom>
            <a:avLst/>
            <a:gdLst/>
            <a:ahLst/>
            <a:cxnLst/>
            <a:rect l="l" t="t" r="r" b="b"/>
            <a:pathLst>
              <a:path w="2670523" h="1542227">
                <a:moveTo>
                  <a:pt x="0" y="0"/>
                </a:moveTo>
                <a:lnTo>
                  <a:pt x="2670524" y="0"/>
                </a:lnTo>
                <a:lnTo>
                  <a:pt x="2670524" y="1542227"/>
                </a:lnTo>
                <a:lnTo>
                  <a:pt x="0" y="154222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a:off x="15141254" y="7815778"/>
            <a:ext cx="3878199" cy="4114800"/>
          </a:xfrm>
          <a:custGeom>
            <a:avLst/>
            <a:gdLst/>
            <a:ahLst/>
            <a:cxnLst/>
            <a:rect l="l" t="t" r="r" b="b"/>
            <a:pathLst>
              <a:path w="3878199" h="4114800">
                <a:moveTo>
                  <a:pt x="0" y="0"/>
                </a:moveTo>
                <a:lnTo>
                  <a:pt x="3878199" y="0"/>
                </a:lnTo>
                <a:lnTo>
                  <a:pt x="387819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Freeform 10"/>
          <p:cNvSpPr/>
          <p:nvPr/>
        </p:nvSpPr>
        <p:spPr>
          <a:xfrm>
            <a:off x="17080354" y="3730884"/>
            <a:ext cx="3056045" cy="2979644"/>
          </a:xfrm>
          <a:custGeom>
            <a:avLst/>
            <a:gdLst/>
            <a:ahLst/>
            <a:cxnLst/>
            <a:rect l="l" t="t" r="r" b="b"/>
            <a:pathLst>
              <a:path w="3056045" h="2979644">
                <a:moveTo>
                  <a:pt x="0" y="0"/>
                </a:moveTo>
                <a:lnTo>
                  <a:pt x="3056045" y="0"/>
                </a:lnTo>
                <a:lnTo>
                  <a:pt x="3056045" y="2979645"/>
                </a:lnTo>
                <a:lnTo>
                  <a:pt x="0" y="297964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grpSp>
        <p:nvGrpSpPr>
          <p:cNvPr id="3" name="Group 3"/>
          <p:cNvGrpSpPr/>
          <p:nvPr/>
        </p:nvGrpSpPr>
        <p:grpSpPr>
          <a:xfrm>
            <a:off x="1919623" y="7702388"/>
            <a:ext cx="4342006" cy="1155862"/>
            <a:chOff x="0" y="0"/>
            <a:chExt cx="1143574" cy="304424"/>
          </a:xfrm>
        </p:grpSpPr>
        <p:sp>
          <p:nvSpPr>
            <p:cNvPr id="4" name="Freeform 4"/>
            <p:cNvSpPr/>
            <p:nvPr/>
          </p:nvSpPr>
          <p:spPr>
            <a:xfrm>
              <a:off x="0" y="0"/>
              <a:ext cx="1143574" cy="304424"/>
            </a:xfrm>
            <a:custGeom>
              <a:avLst/>
              <a:gdLst/>
              <a:ahLst/>
              <a:cxnLst/>
              <a:rect l="l" t="t" r="r" b="b"/>
              <a:pathLst>
                <a:path w="1143574" h="304424">
                  <a:moveTo>
                    <a:pt x="44576" y="0"/>
                  </a:moveTo>
                  <a:lnTo>
                    <a:pt x="1098998" y="0"/>
                  </a:lnTo>
                  <a:cubicBezTo>
                    <a:pt x="1110820" y="0"/>
                    <a:pt x="1122158" y="4696"/>
                    <a:pt x="1130518" y="13056"/>
                  </a:cubicBezTo>
                  <a:cubicBezTo>
                    <a:pt x="1138877" y="21415"/>
                    <a:pt x="1143574" y="32753"/>
                    <a:pt x="1143574" y="44576"/>
                  </a:cubicBezTo>
                  <a:lnTo>
                    <a:pt x="1143574" y="259849"/>
                  </a:lnTo>
                  <a:cubicBezTo>
                    <a:pt x="1143574" y="271671"/>
                    <a:pt x="1138877" y="283009"/>
                    <a:pt x="1130518" y="291369"/>
                  </a:cubicBezTo>
                  <a:cubicBezTo>
                    <a:pt x="1122158" y="299728"/>
                    <a:pt x="1110820" y="304424"/>
                    <a:pt x="1098998" y="304424"/>
                  </a:cubicBezTo>
                  <a:lnTo>
                    <a:pt x="44576" y="304424"/>
                  </a:lnTo>
                  <a:cubicBezTo>
                    <a:pt x="32753" y="304424"/>
                    <a:pt x="21415" y="299728"/>
                    <a:pt x="13056" y="291369"/>
                  </a:cubicBezTo>
                  <a:cubicBezTo>
                    <a:pt x="4696" y="283009"/>
                    <a:pt x="0" y="271671"/>
                    <a:pt x="0" y="259849"/>
                  </a:cubicBezTo>
                  <a:lnTo>
                    <a:pt x="0" y="44576"/>
                  </a:lnTo>
                  <a:cubicBezTo>
                    <a:pt x="0" y="32753"/>
                    <a:pt x="4696" y="21415"/>
                    <a:pt x="13056" y="13056"/>
                  </a:cubicBezTo>
                  <a:cubicBezTo>
                    <a:pt x="21415" y="4696"/>
                    <a:pt x="32753" y="0"/>
                    <a:pt x="44576" y="0"/>
                  </a:cubicBezTo>
                  <a:close/>
                </a:path>
              </a:pathLst>
            </a:custGeom>
            <a:solidFill>
              <a:srgbClr val="A2AB91"/>
            </a:solidFill>
          </p:spPr>
        </p:sp>
        <p:sp>
          <p:nvSpPr>
            <p:cNvPr id="5" name="TextBox 5"/>
            <p:cNvSpPr txBox="1"/>
            <p:nvPr/>
          </p:nvSpPr>
          <p:spPr>
            <a:xfrm>
              <a:off x="0" y="-38100"/>
              <a:ext cx="1143574" cy="342524"/>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rot="6145841">
            <a:off x="13271799" y="363407"/>
            <a:ext cx="1423225" cy="1296429"/>
          </a:xfrm>
          <a:custGeom>
            <a:avLst/>
            <a:gdLst/>
            <a:ahLst/>
            <a:cxnLst/>
            <a:rect l="l" t="t" r="r" b="b"/>
            <a:pathLst>
              <a:path w="1423225" h="1296429">
                <a:moveTo>
                  <a:pt x="0" y="0"/>
                </a:moveTo>
                <a:lnTo>
                  <a:pt x="1423225" y="0"/>
                </a:lnTo>
                <a:lnTo>
                  <a:pt x="1423225" y="1296429"/>
                </a:lnTo>
                <a:lnTo>
                  <a:pt x="0" y="1296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0" y="1201560"/>
            <a:ext cx="18288000" cy="1489075"/>
          </a:xfrm>
          <a:prstGeom prst="rect">
            <a:avLst/>
          </a:prstGeom>
        </p:spPr>
        <p:txBody>
          <a:bodyPr lIns="0" tIns="0" rIns="0" bIns="0" rtlCol="0" anchor="t">
            <a:spAutoFit/>
          </a:bodyPr>
          <a:lstStyle/>
          <a:p>
            <a:pPr algn="ctr">
              <a:lnSpc>
                <a:spcPts val="10699"/>
              </a:lnSpc>
            </a:pPr>
            <a:r>
              <a:rPr lang="en-US" sz="9999">
                <a:solidFill>
                  <a:srgbClr val="000000"/>
                </a:solidFill>
                <a:latin typeface="Bryndan Write"/>
              </a:rPr>
              <a:t>KELOMPOK 05</a:t>
            </a:r>
          </a:p>
        </p:txBody>
      </p:sp>
      <p:sp>
        <p:nvSpPr>
          <p:cNvPr id="8" name="Freeform 8"/>
          <p:cNvSpPr/>
          <p:nvPr/>
        </p:nvSpPr>
        <p:spPr>
          <a:xfrm rot="-4274272">
            <a:off x="3744680" y="1563343"/>
            <a:ext cx="1423225" cy="1296429"/>
          </a:xfrm>
          <a:custGeom>
            <a:avLst/>
            <a:gdLst/>
            <a:ahLst/>
            <a:cxnLst/>
            <a:rect l="l" t="t" r="r" b="b"/>
            <a:pathLst>
              <a:path w="1423225" h="1296429">
                <a:moveTo>
                  <a:pt x="0" y="0"/>
                </a:moveTo>
                <a:lnTo>
                  <a:pt x="1423225" y="0"/>
                </a:lnTo>
                <a:lnTo>
                  <a:pt x="1423225" y="1296429"/>
                </a:lnTo>
                <a:lnTo>
                  <a:pt x="0" y="1296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7636123" y="3542120"/>
            <a:ext cx="3811374" cy="3824760"/>
            <a:chOff x="0" y="0"/>
            <a:chExt cx="4072372" cy="4086674"/>
          </a:xfrm>
        </p:grpSpPr>
        <p:sp>
          <p:nvSpPr>
            <p:cNvPr id="10" name="Freeform 10"/>
            <p:cNvSpPr/>
            <p:nvPr/>
          </p:nvSpPr>
          <p:spPr>
            <a:xfrm>
              <a:off x="0" y="0"/>
              <a:ext cx="4072372" cy="4086674"/>
            </a:xfrm>
            <a:custGeom>
              <a:avLst/>
              <a:gdLst/>
              <a:ahLst/>
              <a:cxnLst/>
              <a:rect l="l" t="t" r="r" b="b"/>
              <a:pathLst>
                <a:path w="4072372" h="4086674">
                  <a:moveTo>
                    <a:pt x="4072372" y="2043362"/>
                  </a:moveTo>
                  <a:cubicBezTo>
                    <a:pt x="4072372" y="3171820"/>
                    <a:pt x="3160722" y="4086674"/>
                    <a:pt x="2036186" y="4086674"/>
                  </a:cubicBezTo>
                  <a:cubicBezTo>
                    <a:pt x="911633" y="4086674"/>
                    <a:pt x="0" y="3171820"/>
                    <a:pt x="0" y="2043362"/>
                  </a:cubicBezTo>
                  <a:cubicBezTo>
                    <a:pt x="0" y="914846"/>
                    <a:pt x="911633" y="0"/>
                    <a:pt x="2036186" y="0"/>
                  </a:cubicBezTo>
                  <a:cubicBezTo>
                    <a:pt x="3160739" y="0"/>
                    <a:pt x="4072372" y="914846"/>
                    <a:pt x="4072372" y="2043362"/>
                  </a:cubicBezTo>
                  <a:close/>
                </a:path>
              </a:pathLst>
            </a:custGeom>
            <a:blipFill>
              <a:blip r:embed="rId5"/>
              <a:stretch>
                <a:fillRect t="-32636"/>
              </a:stretch>
            </a:blipFill>
          </p:spPr>
        </p:sp>
      </p:grpSp>
      <p:grpSp>
        <p:nvGrpSpPr>
          <p:cNvPr id="11" name="Group 11"/>
          <p:cNvGrpSpPr/>
          <p:nvPr/>
        </p:nvGrpSpPr>
        <p:grpSpPr>
          <a:xfrm>
            <a:off x="13087307" y="3330258"/>
            <a:ext cx="4022494" cy="4036622"/>
            <a:chOff x="0" y="0"/>
            <a:chExt cx="4072372" cy="4086674"/>
          </a:xfrm>
        </p:grpSpPr>
        <p:sp>
          <p:nvSpPr>
            <p:cNvPr id="12" name="Freeform 12"/>
            <p:cNvSpPr/>
            <p:nvPr/>
          </p:nvSpPr>
          <p:spPr>
            <a:xfrm>
              <a:off x="0" y="0"/>
              <a:ext cx="4072372" cy="4086674"/>
            </a:xfrm>
            <a:custGeom>
              <a:avLst/>
              <a:gdLst/>
              <a:ahLst/>
              <a:cxnLst/>
              <a:rect l="l" t="t" r="r" b="b"/>
              <a:pathLst>
                <a:path w="4072372" h="4086674">
                  <a:moveTo>
                    <a:pt x="4072372" y="2043362"/>
                  </a:moveTo>
                  <a:cubicBezTo>
                    <a:pt x="4072372" y="3171820"/>
                    <a:pt x="3160722" y="4086674"/>
                    <a:pt x="2036186" y="4086674"/>
                  </a:cubicBezTo>
                  <a:cubicBezTo>
                    <a:pt x="911633" y="4086674"/>
                    <a:pt x="0" y="3171820"/>
                    <a:pt x="0" y="2043362"/>
                  </a:cubicBezTo>
                  <a:cubicBezTo>
                    <a:pt x="0" y="914846"/>
                    <a:pt x="911633" y="0"/>
                    <a:pt x="2036186" y="0"/>
                  </a:cubicBezTo>
                  <a:cubicBezTo>
                    <a:pt x="3160739" y="0"/>
                    <a:pt x="4072372" y="914846"/>
                    <a:pt x="4072372" y="2043362"/>
                  </a:cubicBezTo>
                  <a:close/>
                </a:path>
              </a:pathLst>
            </a:custGeom>
            <a:blipFill>
              <a:blip r:embed="rId6"/>
              <a:stretch>
                <a:fillRect r="-351"/>
              </a:stretch>
            </a:blipFill>
          </p:spPr>
        </p:sp>
      </p:grpSp>
      <p:grpSp>
        <p:nvGrpSpPr>
          <p:cNvPr id="13" name="Group 13"/>
          <p:cNvGrpSpPr/>
          <p:nvPr/>
        </p:nvGrpSpPr>
        <p:grpSpPr>
          <a:xfrm>
            <a:off x="2184939" y="3436189"/>
            <a:ext cx="3811374" cy="3824760"/>
            <a:chOff x="0" y="0"/>
            <a:chExt cx="4072372" cy="4086674"/>
          </a:xfrm>
        </p:grpSpPr>
        <p:sp>
          <p:nvSpPr>
            <p:cNvPr id="14" name="Freeform 14"/>
            <p:cNvSpPr/>
            <p:nvPr/>
          </p:nvSpPr>
          <p:spPr>
            <a:xfrm>
              <a:off x="0" y="0"/>
              <a:ext cx="4072372" cy="4086674"/>
            </a:xfrm>
            <a:custGeom>
              <a:avLst/>
              <a:gdLst/>
              <a:ahLst/>
              <a:cxnLst/>
              <a:rect l="l" t="t" r="r" b="b"/>
              <a:pathLst>
                <a:path w="4072372" h="4086674">
                  <a:moveTo>
                    <a:pt x="4072372" y="2043362"/>
                  </a:moveTo>
                  <a:cubicBezTo>
                    <a:pt x="4072372" y="3171820"/>
                    <a:pt x="3160722" y="4086674"/>
                    <a:pt x="2036186" y="4086674"/>
                  </a:cubicBezTo>
                  <a:cubicBezTo>
                    <a:pt x="911633" y="4086674"/>
                    <a:pt x="0" y="3171820"/>
                    <a:pt x="0" y="2043362"/>
                  </a:cubicBezTo>
                  <a:cubicBezTo>
                    <a:pt x="0" y="914846"/>
                    <a:pt x="911633" y="0"/>
                    <a:pt x="2036186" y="0"/>
                  </a:cubicBezTo>
                  <a:cubicBezTo>
                    <a:pt x="3160739" y="0"/>
                    <a:pt x="4072372" y="914846"/>
                    <a:pt x="4072372" y="2043362"/>
                  </a:cubicBezTo>
                  <a:close/>
                </a:path>
              </a:pathLst>
            </a:custGeom>
            <a:blipFill>
              <a:blip r:embed="rId7"/>
              <a:stretch>
                <a:fillRect l="-40841" r="-40841"/>
              </a:stretch>
            </a:blipFill>
          </p:spPr>
        </p:sp>
      </p:grpSp>
      <p:grpSp>
        <p:nvGrpSpPr>
          <p:cNvPr id="15" name="Group 15"/>
          <p:cNvGrpSpPr/>
          <p:nvPr/>
        </p:nvGrpSpPr>
        <p:grpSpPr>
          <a:xfrm>
            <a:off x="7370807" y="7702388"/>
            <a:ext cx="4342006" cy="1155862"/>
            <a:chOff x="0" y="0"/>
            <a:chExt cx="1143574" cy="304424"/>
          </a:xfrm>
        </p:grpSpPr>
        <p:sp>
          <p:nvSpPr>
            <p:cNvPr id="16" name="Freeform 16"/>
            <p:cNvSpPr/>
            <p:nvPr/>
          </p:nvSpPr>
          <p:spPr>
            <a:xfrm>
              <a:off x="0" y="0"/>
              <a:ext cx="1143574" cy="304424"/>
            </a:xfrm>
            <a:custGeom>
              <a:avLst/>
              <a:gdLst/>
              <a:ahLst/>
              <a:cxnLst/>
              <a:rect l="l" t="t" r="r" b="b"/>
              <a:pathLst>
                <a:path w="1143574" h="304424">
                  <a:moveTo>
                    <a:pt x="44576" y="0"/>
                  </a:moveTo>
                  <a:lnTo>
                    <a:pt x="1098998" y="0"/>
                  </a:lnTo>
                  <a:cubicBezTo>
                    <a:pt x="1110820" y="0"/>
                    <a:pt x="1122158" y="4696"/>
                    <a:pt x="1130518" y="13056"/>
                  </a:cubicBezTo>
                  <a:cubicBezTo>
                    <a:pt x="1138877" y="21415"/>
                    <a:pt x="1143574" y="32753"/>
                    <a:pt x="1143574" y="44576"/>
                  </a:cubicBezTo>
                  <a:lnTo>
                    <a:pt x="1143574" y="259849"/>
                  </a:lnTo>
                  <a:cubicBezTo>
                    <a:pt x="1143574" y="271671"/>
                    <a:pt x="1138877" y="283009"/>
                    <a:pt x="1130518" y="291369"/>
                  </a:cubicBezTo>
                  <a:cubicBezTo>
                    <a:pt x="1122158" y="299728"/>
                    <a:pt x="1110820" y="304424"/>
                    <a:pt x="1098998" y="304424"/>
                  </a:cubicBezTo>
                  <a:lnTo>
                    <a:pt x="44576" y="304424"/>
                  </a:lnTo>
                  <a:cubicBezTo>
                    <a:pt x="32753" y="304424"/>
                    <a:pt x="21415" y="299728"/>
                    <a:pt x="13056" y="291369"/>
                  </a:cubicBezTo>
                  <a:cubicBezTo>
                    <a:pt x="4696" y="283009"/>
                    <a:pt x="0" y="271671"/>
                    <a:pt x="0" y="259849"/>
                  </a:cubicBezTo>
                  <a:lnTo>
                    <a:pt x="0" y="44576"/>
                  </a:lnTo>
                  <a:cubicBezTo>
                    <a:pt x="0" y="32753"/>
                    <a:pt x="4696" y="21415"/>
                    <a:pt x="13056" y="13056"/>
                  </a:cubicBezTo>
                  <a:cubicBezTo>
                    <a:pt x="21415" y="4696"/>
                    <a:pt x="32753" y="0"/>
                    <a:pt x="44576" y="0"/>
                  </a:cubicBezTo>
                  <a:close/>
                </a:path>
              </a:pathLst>
            </a:custGeom>
            <a:solidFill>
              <a:srgbClr val="A2AB91"/>
            </a:solidFill>
          </p:spPr>
        </p:sp>
        <p:sp>
          <p:nvSpPr>
            <p:cNvPr id="17" name="TextBox 17"/>
            <p:cNvSpPr txBox="1"/>
            <p:nvPr/>
          </p:nvSpPr>
          <p:spPr>
            <a:xfrm>
              <a:off x="0" y="-38100"/>
              <a:ext cx="1143574" cy="342524"/>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2927551" y="7702388"/>
            <a:ext cx="4342006" cy="1155862"/>
            <a:chOff x="0" y="0"/>
            <a:chExt cx="1143574" cy="304424"/>
          </a:xfrm>
        </p:grpSpPr>
        <p:sp>
          <p:nvSpPr>
            <p:cNvPr id="19" name="Freeform 19"/>
            <p:cNvSpPr/>
            <p:nvPr/>
          </p:nvSpPr>
          <p:spPr>
            <a:xfrm>
              <a:off x="0" y="0"/>
              <a:ext cx="1143574" cy="304424"/>
            </a:xfrm>
            <a:custGeom>
              <a:avLst/>
              <a:gdLst/>
              <a:ahLst/>
              <a:cxnLst/>
              <a:rect l="l" t="t" r="r" b="b"/>
              <a:pathLst>
                <a:path w="1143574" h="304424">
                  <a:moveTo>
                    <a:pt x="44576" y="0"/>
                  </a:moveTo>
                  <a:lnTo>
                    <a:pt x="1098998" y="0"/>
                  </a:lnTo>
                  <a:cubicBezTo>
                    <a:pt x="1110820" y="0"/>
                    <a:pt x="1122158" y="4696"/>
                    <a:pt x="1130518" y="13056"/>
                  </a:cubicBezTo>
                  <a:cubicBezTo>
                    <a:pt x="1138877" y="21415"/>
                    <a:pt x="1143574" y="32753"/>
                    <a:pt x="1143574" y="44576"/>
                  </a:cubicBezTo>
                  <a:lnTo>
                    <a:pt x="1143574" y="259849"/>
                  </a:lnTo>
                  <a:cubicBezTo>
                    <a:pt x="1143574" y="271671"/>
                    <a:pt x="1138877" y="283009"/>
                    <a:pt x="1130518" y="291369"/>
                  </a:cubicBezTo>
                  <a:cubicBezTo>
                    <a:pt x="1122158" y="299728"/>
                    <a:pt x="1110820" y="304424"/>
                    <a:pt x="1098998" y="304424"/>
                  </a:cubicBezTo>
                  <a:lnTo>
                    <a:pt x="44576" y="304424"/>
                  </a:lnTo>
                  <a:cubicBezTo>
                    <a:pt x="32753" y="304424"/>
                    <a:pt x="21415" y="299728"/>
                    <a:pt x="13056" y="291369"/>
                  </a:cubicBezTo>
                  <a:cubicBezTo>
                    <a:pt x="4696" y="283009"/>
                    <a:pt x="0" y="271671"/>
                    <a:pt x="0" y="259849"/>
                  </a:cubicBezTo>
                  <a:lnTo>
                    <a:pt x="0" y="44576"/>
                  </a:lnTo>
                  <a:cubicBezTo>
                    <a:pt x="0" y="32753"/>
                    <a:pt x="4696" y="21415"/>
                    <a:pt x="13056" y="13056"/>
                  </a:cubicBezTo>
                  <a:cubicBezTo>
                    <a:pt x="21415" y="4696"/>
                    <a:pt x="32753" y="0"/>
                    <a:pt x="44576" y="0"/>
                  </a:cubicBezTo>
                  <a:close/>
                </a:path>
              </a:pathLst>
            </a:custGeom>
            <a:solidFill>
              <a:srgbClr val="A2AB91"/>
            </a:solidFill>
          </p:spPr>
        </p:sp>
        <p:sp>
          <p:nvSpPr>
            <p:cNvPr id="20" name="TextBox 20"/>
            <p:cNvSpPr txBox="1"/>
            <p:nvPr/>
          </p:nvSpPr>
          <p:spPr>
            <a:xfrm>
              <a:off x="0" y="-38100"/>
              <a:ext cx="1143574" cy="342524"/>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2663476" y="7740824"/>
            <a:ext cx="2854299" cy="945641"/>
          </a:xfrm>
          <a:prstGeom prst="rect">
            <a:avLst/>
          </a:prstGeom>
        </p:spPr>
        <p:txBody>
          <a:bodyPr lIns="0" tIns="0" rIns="0" bIns="0" rtlCol="0" anchor="t">
            <a:spAutoFit/>
          </a:bodyPr>
          <a:lstStyle/>
          <a:p>
            <a:pPr algn="ctr">
              <a:lnSpc>
                <a:spcPts val="3894"/>
              </a:lnSpc>
            </a:pPr>
            <a:r>
              <a:rPr lang="en-US" sz="2200">
                <a:solidFill>
                  <a:srgbClr val="FFFFFF"/>
                </a:solidFill>
                <a:latin typeface="Poppins"/>
              </a:rPr>
              <a:t>12S20009</a:t>
            </a:r>
          </a:p>
          <a:p>
            <a:pPr algn="ctr">
              <a:lnSpc>
                <a:spcPts val="3894"/>
              </a:lnSpc>
            </a:pPr>
            <a:r>
              <a:rPr lang="en-US" sz="2200">
                <a:solidFill>
                  <a:srgbClr val="FFFFFF"/>
                </a:solidFill>
                <a:latin typeface="Poppins"/>
              </a:rPr>
              <a:t>Agnes Marpaung </a:t>
            </a:r>
          </a:p>
        </p:txBody>
      </p:sp>
      <p:sp>
        <p:nvSpPr>
          <p:cNvPr id="22" name="TextBox 22"/>
          <p:cNvSpPr txBox="1"/>
          <p:nvPr/>
        </p:nvSpPr>
        <p:spPr>
          <a:xfrm>
            <a:off x="8114660" y="7740824"/>
            <a:ext cx="2854299" cy="945641"/>
          </a:xfrm>
          <a:prstGeom prst="rect">
            <a:avLst/>
          </a:prstGeom>
        </p:spPr>
        <p:txBody>
          <a:bodyPr lIns="0" tIns="0" rIns="0" bIns="0" rtlCol="0" anchor="t">
            <a:spAutoFit/>
          </a:bodyPr>
          <a:lstStyle/>
          <a:p>
            <a:pPr algn="ctr">
              <a:lnSpc>
                <a:spcPts val="3894"/>
              </a:lnSpc>
            </a:pPr>
            <a:r>
              <a:rPr lang="en-US" sz="2200">
                <a:solidFill>
                  <a:srgbClr val="FFFFFF"/>
                </a:solidFill>
                <a:latin typeface="Poppins"/>
              </a:rPr>
              <a:t>12S20021</a:t>
            </a:r>
          </a:p>
          <a:p>
            <a:pPr algn="ctr">
              <a:lnSpc>
                <a:spcPts val="3894"/>
              </a:lnSpc>
            </a:pPr>
            <a:r>
              <a:rPr lang="en-US" sz="2200">
                <a:solidFill>
                  <a:srgbClr val="FFFFFF"/>
                </a:solidFill>
                <a:latin typeface="Poppins"/>
              </a:rPr>
              <a:t>Sintia Silaen </a:t>
            </a:r>
          </a:p>
        </p:txBody>
      </p:sp>
      <p:sp>
        <p:nvSpPr>
          <p:cNvPr id="23" name="TextBox 23"/>
          <p:cNvSpPr txBox="1"/>
          <p:nvPr/>
        </p:nvSpPr>
        <p:spPr>
          <a:xfrm>
            <a:off x="13671404" y="7740824"/>
            <a:ext cx="2854299" cy="945641"/>
          </a:xfrm>
          <a:prstGeom prst="rect">
            <a:avLst/>
          </a:prstGeom>
        </p:spPr>
        <p:txBody>
          <a:bodyPr lIns="0" tIns="0" rIns="0" bIns="0" rtlCol="0" anchor="t">
            <a:spAutoFit/>
          </a:bodyPr>
          <a:lstStyle/>
          <a:p>
            <a:pPr algn="ctr">
              <a:lnSpc>
                <a:spcPts val="3894"/>
              </a:lnSpc>
            </a:pPr>
            <a:r>
              <a:rPr lang="en-US" sz="2200">
                <a:solidFill>
                  <a:srgbClr val="FFFFFF"/>
                </a:solidFill>
                <a:latin typeface="Poppins"/>
              </a:rPr>
              <a:t>12S20040</a:t>
            </a:r>
          </a:p>
          <a:p>
            <a:pPr algn="ctr">
              <a:lnSpc>
                <a:spcPts val="3894"/>
              </a:lnSpc>
            </a:pPr>
            <a:r>
              <a:rPr lang="en-US" sz="2200">
                <a:solidFill>
                  <a:srgbClr val="FFFFFF"/>
                </a:solidFill>
                <a:latin typeface="Poppins"/>
              </a:rPr>
              <a:t>Esphi Hutabarat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grpSp>
        <p:nvGrpSpPr>
          <p:cNvPr id="3" name="Group 3"/>
          <p:cNvGrpSpPr/>
          <p:nvPr/>
        </p:nvGrpSpPr>
        <p:grpSpPr>
          <a:xfrm>
            <a:off x="2500356" y="3398648"/>
            <a:ext cx="13287288" cy="5007690"/>
            <a:chOff x="0" y="0"/>
            <a:chExt cx="3499533" cy="1318898"/>
          </a:xfrm>
        </p:grpSpPr>
        <p:sp>
          <p:nvSpPr>
            <p:cNvPr id="4" name="Freeform 4"/>
            <p:cNvSpPr/>
            <p:nvPr/>
          </p:nvSpPr>
          <p:spPr>
            <a:xfrm>
              <a:off x="0" y="0"/>
              <a:ext cx="3499533" cy="1318898"/>
            </a:xfrm>
            <a:custGeom>
              <a:avLst/>
              <a:gdLst/>
              <a:ahLst/>
              <a:cxnLst/>
              <a:rect l="l" t="t" r="r" b="b"/>
              <a:pathLst>
                <a:path w="3499533" h="1318898">
                  <a:moveTo>
                    <a:pt x="14566" y="0"/>
                  </a:moveTo>
                  <a:lnTo>
                    <a:pt x="3484966" y="0"/>
                  </a:lnTo>
                  <a:cubicBezTo>
                    <a:pt x="3488829" y="0"/>
                    <a:pt x="3492534" y="1535"/>
                    <a:pt x="3495266" y="4266"/>
                  </a:cubicBezTo>
                  <a:cubicBezTo>
                    <a:pt x="3497998" y="6998"/>
                    <a:pt x="3499533" y="10703"/>
                    <a:pt x="3499533" y="14566"/>
                  </a:cubicBezTo>
                  <a:lnTo>
                    <a:pt x="3499533" y="1304332"/>
                  </a:lnTo>
                  <a:cubicBezTo>
                    <a:pt x="3499533" y="1308195"/>
                    <a:pt x="3497998" y="1311900"/>
                    <a:pt x="3495266" y="1314631"/>
                  </a:cubicBezTo>
                  <a:cubicBezTo>
                    <a:pt x="3492534" y="1317363"/>
                    <a:pt x="3488829" y="1318898"/>
                    <a:pt x="3484966" y="1318898"/>
                  </a:cubicBezTo>
                  <a:lnTo>
                    <a:pt x="14566" y="1318898"/>
                  </a:lnTo>
                  <a:cubicBezTo>
                    <a:pt x="10703" y="1318898"/>
                    <a:pt x="6998" y="1317363"/>
                    <a:pt x="4266" y="1314631"/>
                  </a:cubicBezTo>
                  <a:cubicBezTo>
                    <a:pt x="1535" y="1311900"/>
                    <a:pt x="0" y="1308195"/>
                    <a:pt x="0" y="1304332"/>
                  </a:cubicBezTo>
                  <a:lnTo>
                    <a:pt x="0" y="14566"/>
                  </a:lnTo>
                  <a:cubicBezTo>
                    <a:pt x="0" y="10703"/>
                    <a:pt x="1535" y="6998"/>
                    <a:pt x="4266" y="4266"/>
                  </a:cubicBezTo>
                  <a:cubicBezTo>
                    <a:pt x="6998" y="1535"/>
                    <a:pt x="10703" y="0"/>
                    <a:pt x="14566" y="0"/>
                  </a:cubicBezTo>
                  <a:close/>
                </a:path>
              </a:pathLst>
            </a:custGeom>
            <a:solidFill>
              <a:srgbClr val="A2AB91"/>
            </a:solidFill>
          </p:spPr>
        </p:sp>
        <p:sp>
          <p:nvSpPr>
            <p:cNvPr id="5" name="TextBox 5"/>
            <p:cNvSpPr txBox="1"/>
            <p:nvPr/>
          </p:nvSpPr>
          <p:spPr>
            <a:xfrm>
              <a:off x="0" y="-38100"/>
              <a:ext cx="3499533" cy="1356998"/>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rot="6145841">
            <a:off x="12689509" y="380486"/>
            <a:ext cx="1423225" cy="1296429"/>
          </a:xfrm>
          <a:custGeom>
            <a:avLst/>
            <a:gdLst/>
            <a:ahLst/>
            <a:cxnLst/>
            <a:rect l="l" t="t" r="r" b="b"/>
            <a:pathLst>
              <a:path w="1423225" h="1296429">
                <a:moveTo>
                  <a:pt x="0" y="0"/>
                </a:moveTo>
                <a:lnTo>
                  <a:pt x="1423225" y="0"/>
                </a:lnTo>
                <a:lnTo>
                  <a:pt x="1423225" y="1296428"/>
                </a:lnTo>
                <a:lnTo>
                  <a:pt x="0" y="12964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0" y="623699"/>
            <a:ext cx="18288000" cy="1489075"/>
          </a:xfrm>
          <a:prstGeom prst="rect">
            <a:avLst/>
          </a:prstGeom>
        </p:spPr>
        <p:txBody>
          <a:bodyPr lIns="0" tIns="0" rIns="0" bIns="0" rtlCol="0" anchor="t">
            <a:spAutoFit/>
          </a:bodyPr>
          <a:lstStyle/>
          <a:p>
            <a:pPr algn="ctr">
              <a:lnSpc>
                <a:spcPts val="10699"/>
              </a:lnSpc>
            </a:pPr>
            <a:r>
              <a:rPr lang="en-US" sz="9999">
                <a:solidFill>
                  <a:srgbClr val="000000"/>
                </a:solidFill>
                <a:latin typeface="Bryndan Write"/>
              </a:rPr>
              <a:t>EVALUATION</a:t>
            </a:r>
          </a:p>
        </p:txBody>
      </p:sp>
      <p:sp>
        <p:nvSpPr>
          <p:cNvPr id="8" name="TextBox 8"/>
          <p:cNvSpPr txBox="1"/>
          <p:nvPr/>
        </p:nvSpPr>
        <p:spPr>
          <a:xfrm>
            <a:off x="3321758" y="3621742"/>
            <a:ext cx="11882931" cy="4784596"/>
          </a:xfrm>
          <a:prstGeom prst="rect">
            <a:avLst/>
          </a:prstGeom>
        </p:spPr>
        <p:txBody>
          <a:bodyPr lIns="0" tIns="0" rIns="0" bIns="0" rtlCol="0" anchor="t">
            <a:spAutoFit/>
          </a:bodyPr>
          <a:lstStyle/>
          <a:p>
            <a:pPr algn="just">
              <a:lnSpc>
                <a:spcPts val="3186"/>
              </a:lnSpc>
            </a:pPr>
            <a:r>
              <a:rPr lang="en-US" sz="1800">
                <a:solidFill>
                  <a:srgbClr val="FFFFFF"/>
                </a:solidFill>
                <a:latin typeface="Poppins"/>
              </a:rPr>
              <a:t>Evaluasi terhadap model dalam memprediksi Case and Cost dalam suatu wilayah sebagai dampak dari penambahan Rumah Sakit dapat dilaksanakan dengan berbagai metode, salah satunya adalah melalui penerapan algoritma Decision Tree Regression. Dalam menilai kinerja model yang menggunakan Decision Tree Regression dalam memprediksi Case and Cost, dapat dilakukan dengan menggunakan beberapa metrik evaluasi seperti mean absolute error (MAE). MAE digunakan untuk mengukur sejauh mana perbedaan antara nilai prediksi dan nilai sebenarnya. Selain itu, metrik evaluasi yang digunakan adalah Mean Absolute Percentage Error (MAPE), yang sering digunakan dalam analisis deret waktu. Kedua metrik ini memberikan informasi tentang tingkat kesalahan dalam prediksi model, berguna untuk mengevaluasi kemampuan model dalam memprediksi jumlah kasus dan biaya unit di suatu wilayah akibat penambahan Rumah Sakit. Oleh karena itu, Decision Tree menjadi pilihan yang tepat untuk memprediksi jumlah kasus dan biaya unit di wilayah tersebut.</a:t>
            </a:r>
          </a:p>
          <a:p>
            <a:pPr algn="just">
              <a:lnSpc>
                <a:spcPts val="3186"/>
              </a:lnSpc>
            </a:pPr>
            <a:endParaRPr lang="en-US" sz="1800">
              <a:solidFill>
                <a:srgbClr val="FFFFFF"/>
              </a:solidFill>
              <a:latin typeface="Poppins"/>
            </a:endParaRPr>
          </a:p>
        </p:txBody>
      </p:sp>
      <p:sp>
        <p:nvSpPr>
          <p:cNvPr id="9" name="Freeform 9"/>
          <p:cNvSpPr/>
          <p:nvPr/>
        </p:nvSpPr>
        <p:spPr>
          <a:xfrm rot="-4274272">
            <a:off x="4083833" y="1262776"/>
            <a:ext cx="1423225" cy="1296429"/>
          </a:xfrm>
          <a:custGeom>
            <a:avLst/>
            <a:gdLst/>
            <a:ahLst/>
            <a:cxnLst/>
            <a:rect l="l" t="t" r="r" b="b"/>
            <a:pathLst>
              <a:path w="1423225" h="1296429">
                <a:moveTo>
                  <a:pt x="0" y="0"/>
                </a:moveTo>
                <a:lnTo>
                  <a:pt x="1423225" y="0"/>
                </a:lnTo>
                <a:lnTo>
                  <a:pt x="1423225" y="1296429"/>
                </a:lnTo>
                <a:lnTo>
                  <a:pt x="0" y="1296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grpSp>
        <p:nvGrpSpPr>
          <p:cNvPr id="3" name="Group 3"/>
          <p:cNvGrpSpPr/>
          <p:nvPr/>
        </p:nvGrpSpPr>
        <p:grpSpPr>
          <a:xfrm>
            <a:off x="2500356" y="3398648"/>
            <a:ext cx="13287288" cy="6232529"/>
            <a:chOff x="0" y="0"/>
            <a:chExt cx="3499533" cy="1641489"/>
          </a:xfrm>
        </p:grpSpPr>
        <p:sp>
          <p:nvSpPr>
            <p:cNvPr id="4" name="Freeform 4"/>
            <p:cNvSpPr/>
            <p:nvPr/>
          </p:nvSpPr>
          <p:spPr>
            <a:xfrm>
              <a:off x="0" y="0"/>
              <a:ext cx="3499533" cy="1641489"/>
            </a:xfrm>
            <a:custGeom>
              <a:avLst/>
              <a:gdLst/>
              <a:ahLst/>
              <a:cxnLst/>
              <a:rect l="l" t="t" r="r" b="b"/>
              <a:pathLst>
                <a:path w="3499533" h="1641489">
                  <a:moveTo>
                    <a:pt x="14566" y="0"/>
                  </a:moveTo>
                  <a:lnTo>
                    <a:pt x="3484966" y="0"/>
                  </a:lnTo>
                  <a:cubicBezTo>
                    <a:pt x="3488829" y="0"/>
                    <a:pt x="3492534" y="1535"/>
                    <a:pt x="3495266" y="4266"/>
                  </a:cubicBezTo>
                  <a:cubicBezTo>
                    <a:pt x="3497998" y="6998"/>
                    <a:pt x="3499533" y="10703"/>
                    <a:pt x="3499533" y="14566"/>
                  </a:cubicBezTo>
                  <a:lnTo>
                    <a:pt x="3499533" y="1626923"/>
                  </a:lnTo>
                  <a:cubicBezTo>
                    <a:pt x="3499533" y="1630786"/>
                    <a:pt x="3497998" y="1634491"/>
                    <a:pt x="3495266" y="1637223"/>
                  </a:cubicBezTo>
                  <a:cubicBezTo>
                    <a:pt x="3492534" y="1639954"/>
                    <a:pt x="3488829" y="1641489"/>
                    <a:pt x="3484966" y="1641489"/>
                  </a:cubicBezTo>
                  <a:lnTo>
                    <a:pt x="14566" y="1641489"/>
                  </a:lnTo>
                  <a:cubicBezTo>
                    <a:pt x="10703" y="1641489"/>
                    <a:pt x="6998" y="1639954"/>
                    <a:pt x="4266" y="1637223"/>
                  </a:cubicBezTo>
                  <a:cubicBezTo>
                    <a:pt x="1535" y="1634491"/>
                    <a:pt x="0" y="1630786"/>
                    <a:pt x="0" y="1626923"/>
                  </a:cubicBezTo>
                  <a:lnTo>
                    <a:pt x="0" y="14566"/>
                  </a:lnTo>
                  <a:cubicBezTo>
                    <a:pt x="0" y="10703"/>
                    <a:pt x="1535" y="6998"/>
                    <a:pt x="4266" y="4266"/>
                  </a:cubicBezTo>
                  <a:cubicBezTo>
                    <a:pt x="6998" y="1535"/>
                    <a:pt x="10703" y="0"/>
                    <a:pt x="14566" y="0"/>
                  </a:cubicBezTo>
                  <a:close/>
                </a:path>
              </a:pathLst>
            </a:custGeom>
            <a:solidFill>
              <a:srgbClr val="A2AB91"/>
            </a:solidFill>
          </p:spPr>
        </p:sp>
        <p:sp>
          <p:nvSpPr>
            <p:cNvPr id="5" name="TextBox 5"/>
            <p:cNvSpPr txBox="1"/>
            <p:nvPr/>
          </p:nvSpPr>
          <p:spPr>
            <a:xfrm>
              <a:off x="0" y="-38100"/>
              <a:ext cx="3499533" cy="1679589"/>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rot="6145841">
            <a:off x="12689509" y="380486"/>
            <a:ext cx="1423225" cy="1296429"/>
          </a:xfrm>
          <a:custGeom>
            <a:avLst/>
            <a:gdLst/>
            <a:ahLst/>
            <a:cxnLst/>
            <a:rect l="l" t="t" r="r" b="b"/>
            <a:pathLst>
              <a:path w="1423225" h="1296429">
                <a:moveTo>
                  <a:pt x="0" y="0"/>
                </a:moveTo>
                <a:lnTo>
                  <a:pt x="1423225" y="0"/>
                </a:lnTo>
                <a:lnTo>
                  <a:pt x="1423225" y="1296428"/>
                </a:lnTo>
                <a:lnTo>
                  <a:pt x="0" y="12964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0" y="623699"/>
            <a:ext cx="18288000" cy="1489075"/>
          </a:xfrm>
          <a:prstGeom prst="rect">
            <a:avLst/>
          </a:prstGeom>
        </p:spPr>
        <p:txBody>
          <a:bodyPr lIns="0" tIns="0" rIns="0" bIns="0" rtlCol="0" anchor="t">
            <a:spAutoFit/>
          </a:bodyPr>
          <a:lstStyle/>
          <a:p>
            <a:pPr algn="ctr">
              <a:lnSpc>
                <a:spcPts val="10699"/>
              </a:lnSpc>
            </a:pPr>
            <a:r>
              <a:rPr lang="en-US" sz="9999">
                <a:solidFill>
                  <a:srgbClr val="000000"/>
                </a:solidFill>
                <a:latin typeface="Bryndan Write"/>
              </a:rPr>
              <a:t>EVALUATION</a:t>
            </a:r>
          </a:p>
        </p:txBody>
      </p:sp>
      <p:sp>
        <p:nvSpPr>
          <p:cNvPr id="8" name="Freeform 8"/>
          <p:cNvSpPr/>
          <p:nvPr/>
        </p:nvSpPr>
        <p:spPr>
          <a:xfrm rot="-4274272">
            <a:off x="3917446" y="705734"/>
            <a:ext cx="1423225" cy="1296429"/>
          </a:xfrm>
          <a:custGeom>
            <a:avLst/>
            <a:gdLst/>
            <a:ahLst/>
            <a:cxnLst/>
            <a:rect l="l" t="t" r="r" b="b"/>
            <a:pathLst>
              <a:path w="1423225" h="1296429">
                <a:moveTo>
                  <a:pt x="0" y="0"/>
                </a:moveTo>
                <a:lnTo>
                  <a:pt x="1423225" y="0"/>
                </a:lnTo>
                <a:lnTo>
                  <a:pt x="1423225" y="1296429"/>
                </a:lnTo>
                <a:lnTo>
                  <a:pt x="0" y="1296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2500356" y="2339259"/>
            <a:ext cx="6074275" cy="849839"/>
            <a:chOff x="0" y="0"/>
            <a:chExt cx="1599809" cy="223826"/>
          </a:xfrm>
        </p:grpSpPr>
        <p:sp>
          <p:nvSpPr>
            <p:cNvPr id="10" name="Freeform 10"/>
            <p:cNvSpPr/>
            <p:nvPr/>
          </p:nvSpPr>
          <p:spPr>
            <a:xfrm>
              <a:off x="0" y="0"/>
              <a:ext cx="1599809" cy="223826"/>
            </a:xfrm>
            <a:custGeom>
              <a:avLst/>
              <a:gdLst/>
              <a:ahLst/>
              <a:cxnLst/>
              <a:rect l="l" t="t" r="r" b="b"/>
              <a:pathLst>
                <a:path w="1599809" h="223826">
                  <a:moveTo>
                    <a:pt x="31864" y="0"/>
                  </a:moveTo>
                  <a:lnTo>
                    <a:pt x="1567946" y="0"/>
                  </a:lnTo>
                  <a:cubicBezTo>
                    <a:pt x="1585543" y="0"/>
                    <a:pt x="1599809" y="14266"/>
                    <a:pt x="1599809" y="31864"/>
                  </a:cubicBezTo>
                  <a:lnTo>
                    <a:pt x="1599809" y="191962"/>
                  </a:lnTo>
                  <a:cubicBezTo>
                    <a:pt x="1599809" y="209560"/>
                    <a:pt x="1585543" y="223826"/>
                    <a:pt x="1567946" y="223826"/>
                  </a:cubicBezTo>
                  <a:lnTo>
                    <a:pt x="31864" y="223826"/>
                  </a:lnTo>
                  <a:cubicBezTo>
                    <a:pt x="23413" y="223826"/>
                    <a:pt x="15308" y="220469"/>
                    <a:pt x="9333" y="214493"/>
                  </a:cubicBezTo>
                  <a:cubicBezTo>
                    <a:pt x="3357" y="208518"/>
                    <a:pt x="0" y="200413"/>
                    <a:pt x="0" y="191962"/>
                  </a:cubicBezTo>
                  <a:lnTo>
                    <a:pt x="0" y="31864"/>
                  </a:lnTo>
                  <a:cubicBezTo>
                    <a:pt x="0" y="14266"/>
                    <a:pt x="14266" y="0"/>
                    <a:pt x="31864" y="0"/>
                  </a:cubicBezTo>
                  <a:close/>
                </a:path>
              </a:pathLst>
            </a:custGeom>
            <a:solidFill>
              <a:srgbClr val="A2AB91"/>
            </a:solidFill>
          </p:spPr>
        </p:sp>
        <p:sp>
          <p:nvSpPr>
            <p:cNvPr id="11" name="TextBox 11"/>
            <p:cNvSpPr txBox="1"/>
            <p:nvPr/>
          </p:nvSpPr>
          <p:spPr>
            <a:xfrm>
              <a:off x="0" y="-38100"/>
              <a:ext cx="1599809" cy="261926"/>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3231430" y="3949574"/>
            <a:ext cx="11825140" cy="3475143"/>
          </a:xfrm>
          <a:custGeom>
            <a:avLst/>
            <a:gdLst/>
            <a:ahLst/>
            <a:cxnLst/>
            <a:rect l="l" t="t" r="r" b="b"/>
            <a:pathLst>
              <a:path w="11825140" h="3475143">
                <a:moveTo>
                  <a:pt x="0" y="0"/>
                </a:moveTo>
                <a:lnTo>
                  <a:pt x="11825140" y="0"/>
                </a:lnTo>
                <a:lnTo>
                  <a:pt x="11825140" y="3475143"/>
                </a:lnTo>
                <a:lnTo>
                  <a:pt x="0" y="3475143"/>
                </a:lnTo>
                <a:lnTo>
                  <a:pt x="0" y="0"/>
                </a:lnTo>
                <a:close/>
              </a:path>
            </a:pathLst>
          </a:custGeom>
          <a:blipFill>
            <a:blip r:embed="rId5"/>
            <a:stretch>
              <a:fillRect/>
            </a:stretch>
          </a:blipFill>
        </p:spPr>
      </p:sp>
      <p:sp>
        <p:nvSpPr>
          <p:cNvPr id="13" name="TextBox 13"/>
          <p:cNvSpPr txBox="1"/>
          <p:nvPr/>
        </p:nvSpPr>
        <p:spPr>
          <a:xfrm>
            <a:off x="2619579" y="2354327"/>
            <a:ext cx="5704263" cy="1176147"/>
          </a:xfrm>
          <a:prstGeom prst="rect">
            <a:avLst/>
          </a:prstGeom>
        </p:spPr>
        <p:txBody>
          <a:bodyPr lIns="0" tIns="0" rIns="0" bIns="0" rtlCol="0" anchor="t">
            <a:spAutoFit/>
          </a:bodyPr>
          <a:lstStyle/>
          <a:p>
            <a:pPr algn="ctr">
              <a:lnSpc>
                <a:spcPts val="4779"/>
              </a:lnSpc>
            </a:pPr>
            <a:r>
              <a:rPr lang="en-US" sz="2700">
                <a:solidFill>
                  <a:srgbClr val="FFFFFF"/>
                </a:solidFill>
                <a:latin typeface="Poppins Bold"/>
              </a:rPr>
              <a:t>Evaluate result case prediction</a:t>
            </a:r>
          </a:p>
          <a:p>
            <a:pPr algn="ctr">
              <a:lnSpc>
                <a:spcPts val="4779"/>
              </a:lnSpc>
            </a:pPr>
            <a:endParaRPr lang="en-US" sz="2700">
              <a:solidFill>
                <a:srgbClr val="FFFFFF"/>
              </a:solidFill>
              <a:latin typeface="Poppins Bold"/>
            </a:endParaRPr>
          </a:p>
        </p:txBody>
      </p:sp>
      <p:sp>
        <p:nvSpPr>
          <p:cNvPr id="14" name="TextBox 14"/>
          <p:cNvSpPr txBox="1"/>
          <p:nvPr/>
        </p:nvSpPr>
        <p:spPr>
          <a:xfrm>
            <a:off x="3246071" y="7643792"/>
            <a:ext cx="9965042" cy="1703287"/>
          </a:xfrm>
          <a:prstGeom prst="rect">
            <a:avLst/>
          </a:prstGeom>
        </p:spPr>
        <p:txBody>
          <a:bodyPr lIns="0" tIns="0" rIns="0" bIns="0" rtlCol="0" anchor="t">
            <a:spAutoFit/>
          </a:bodyPr>
          <a:lstStyle/>
          <a:p>
            <a:pPr algn="just">
              <a:lnSpc>
                <a:spcPts val="3363"/>
              </a:lnSpc>
            </a:pPr>
            <a:r>
              <a:rPr lang="en-US" sz="1900" dirty="0">
                <a:solidFill>
                  <a:srgbClr val="FFFFFF"/>
                </a:solidFill>
                <a:latin typeface="Poppins"/>
              </a:rPr>
              <a:t>Dari </a:t>
            </a:r>
            <a:r>
              <a:rPr lang="en-US" sz="1900" dirty="0" err="1">
                <a:solidFill>
                  <a:srgbClr val="FFFFFF"/>
                </a:solidFill>
                <a:latin typeface="Poppins"/>
              </a:rPr>
              <a:t>cuplikan</a:t>
            </a:r>
            <a:r>
              <a:rPr lang="en-US" sz="1900" dirty="0">
                <a:solidFill>
                  <a:srgbClr val="FFFFFF"/>
                </a:solidFill>
                <a:latin typeface="Poppins"/>
              </a:rPr>
              <a:t> </a:t>
            </a:r>
            <a:r>
              <a:rPr lang="en-US" sz="1900" dirty="0" err="1">
                <a:solidFill>
                  <a:srgbClr val="FFFFFF"/>
                </a:solidFill>
                <a:latin typeface="Poppins"/>
              </a:rPr>
              <a:t>gambar</a:t>
            </a:r>
            <a:r>
              <a:rPr lang="en-US" sz="1900" dirty="0">
                <a:solidFill>
                  <a:srgbClr val="FFFFFF"/>
                </a:solidFill>
                <a:latin typeface="Poppins"/>
              </a:rPr>
              <a:t> di </a:t>
            </a:r>
            <a:r>
              <a:rPr lang="en-US" sz="1900" dirty="0" err="1">
                <a:solidFill>
                  <a:srgbClr val="FFFFFF"/>
                </a:solidFill>
                <a:latin typeface="Poppins"/>
              </a:rPr>
              <a:t>atas</a:t>
            </a:r>
            <a:r>
              <a:rPr lang="en-US" sz="1900" dirty="0">
                <a:solidFill>
                  <a:srgbClr val="FFFFFF"/>
                </a:solidFill>
                <a:latin typeface="Poppins"/>
              </a:rPr>
              <a:t> </a:t>
            </a:r>
            <a:r>
              <a:rPr lang="en-US" sz="1900" dirty="0" err="1">
                <a:solidFill>
                  <a:srgbClr val="FFFFFF"/>
                </a:solidFill>
                <a:latin typeface="Poppins"/>
              </a:rPr>
              <a:t>dapat</a:t>
            </a:r>
            <a:r>
              <a:rPr lang="en-US" sz="1900" dirty="0">
                <a:solidFill>
                  <a:srgbClr val="FFFFFF"/>
                </a:solidFill>
                <a:latin typeface="Poppins"/>
              </a:rPr>
              <a:t> </a:t>
            </a:r>
            <a:r>
              <a:rPr lang="en-US" sz="1900" dirty="0" err="1">
                <a:solidFill>
                  <a:srgbClr val="FFFFFF"/>
                </a:solidFill>
                <a:latin typeface="Poppins"/>
              </a:rPr>
              <a:t>dilihat</a:t>
            </a:r>
            <a:r>
              <a:rPr lang="en-US" sz="1900" dirty="0">
                <a:solidFill>
                  <a:srgbClr val="FFFFFF"/>
                </a:solidFill>
                <a:latin typeface="Poppins"/>
              </a:rPr>
              <a:t> </a:t>
            </a:r>
            <a:r>
              <a:rPr lang="en-US" sz="1900" dirty="0" err="1">
                <a:solidFill>
                  <a:srgbClr val="FFFFFF"/>
                </a:solidFill>
                <a:latin typeface="Poppins"/>
              </a:rPr>
              <a:t>bahwa</a:t>
            </a:r>
            <a:r>
              <a:rPr lang="en-US" sz="1900" dirty="0">
                <a:solidFill>
                  <a:srgbClr val="FFFFFF"/>
                </a:solidFill>
                <a:latin typeface="Poppins"/>
              </a:rPr>
              <a:t> </a:t>
            </a:r>
          </a:p>
          <a:p>
            <a:pPr algn="just">
              <a:lnSpc>
                <a:spcPts val="3363"/>
              </a:lnSpc>
            </a:pPr>
            <a:r>
              <a:rPr lang="en-US" sz="1900" dirty="0">
                <a:solidFill>
                  <a:srgbClr val="FFFFFF"/>
                </a:solidFill>
                <a:latin typeface="Poppins"/>
              </a:rPr>
              <a:t>MAE: 890.8168333908244</a:t>
            </a:r>
          </a:p>
          <a:p>
            <a:pPr algn="just">
              <a:lnSpc>
                <a:spcPts val="3363"/>
              </a:lnSpc>
            </a:pPr>
            <a:r>
              <a:rPr lang="en-US" sz="1900" dirty="0">
                <a:solidFill>
                  <a:srgbClr val="FFFFFF"/>
                </a:solidFill>
                <a:latin typeface="Poppins"/>
              </a:rPr>
              <a:t>MSE: 12169888.901690237 </a:t>
            </a:r>
          </a:p>
          <a:p>
            <a:pPr algn="just">
              <a:lnSpc>
                <a:spcPts val="3363"/>
              </a:lnSpc>
            </a:pPr>
            <a:r>
              <a:rPr lang="en-US" sz="1900" dirty="0">
                <a:solidFill>
                  <a:srgbClr val="FFFFFF"/>
                </a:solidFill>
                <a:latin typeface="Poppins"/>
              </a:rPr>
              <a:t>MAPE: 0.6487123256484405</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grpSp>
        <p:nvGrpSpPr>
          <p:cNvPr id="3" name="Group 3"/>
          <p:cNvGrpSpPr/>
          <p:nvPr/>
        </p:nvGrpSpPr>
        <p:grpSpPr>
          <a:xfrm>
            <a:off x="2500356" y="3398648"/>
            <a:ext cx="13287288" cy="6232529"/>
            <a:chOff x="0" y="0"/>
            <a:chExt cx="3499533" cy="1641489"/>
          </a:xfrm>
        </p:grpSpPr>
        <p:sp>
          <p:nvSpPr>
            <p:cNvPr id="4" name="Freeform 4"/>
            <p:cNvSpPr/>
            <p:nvPr/>
          </p:nvSpPr>
          <p:spPr>
            <a:xfrm>
              <a:off x="0" y="0"/>
              <a:ext cx="3499533" cy="1641489"/>
            </a:xfrm>
            <a:custGeom>
              <a:avLst/>
              <a:gdLst/>
              <a:ahLst/>
              <a:cxnLst/>
              <a:rect l="l" t="t" r="r" b="b"/>
              <a:pathLst>
                <a:path w="3499533" h="1641489">
                  <a:moveTo>
                    <a:pt x="14566" y="0"/>
                  </a:moveTo>
                  <a:lnTo>
                    <a:pt x="3484966" y="0"/>
                  </a:lnTo>
                  <a:cubicBezTo>
                    <a:pt x="3488829" y="0"/>
                    <a:pt x="3492534" y="1535"/>
                    <a:pt x="3495266" y="4266"/>
                  </a:cubicBezTo>
                  <a:cubicBezTo>
                    <a:pt x="3497998" y="6998"/>
                    <a:pt x="3499533" y="10703"/>
                    <a:pt x="3499533" y="14566"/>
                  </a:cubicBezTo>
                  <a:lnTo>
                    <a:pt x="3499533" y="1626923"/>
                  </a:lnTo>
                  <a:cubicBezTo>
                    <a:pt x="3499533" y="1630786"/>
                    <a:pt x="3497998" y="1634491"/>
                    <a:pt x="3495266" y="1637223"/>
                  </a:cubicBezTo>
                  <a:cubicBezTo>
                    <a:pt x="3492534" y="1639954"/>
                    <a:pt x="3488829" y="1641489"/>
                    <a:pt x="3484966" y="1641489"/>
                  </a:cubicBezTo>
                  <a:lnTo>
                    <a:pt x="14566" y="1641489"/>
                  </a:lnTo>
                  <a:cubicBezTo>
                    <a:pt x="10703" y="1641489"/>
                    <a:pt x="6998" y="1639954"/>
                    <a:pt x="4266" y="1637223"/>
                  </a:cubicBezTo>
                  <a:cubicBezTo>
                    <a:pt x="1535" y="1634491"/>
                    <a:pt x="0" y="1630786"/>
                    <a:pt x="0" y="1626923"/>
                  </a:cubicBezTo>
                  <a:lnTo>
                    <a:pt x="0" y="14566"/>
                  </a:lnTo>
                  <a:cubicBezTo>
                    <a:pt x="0" y="10703"/>
                    <a:pt x="1535" y="6998"/>
                    <a:pt x="4266" y="4266"/>
                  </a:cubicBezTo>
                  <a:cubicBezTo>
                    <a:pt x="6998" y="1535"/>
                    <a:pt x="10703" y="0"/>
                    <a:pt x="14566" y="0"/>
                  </a:cubicBezTo>
                  <a:close/>
                </a:path>
              </a:pathLst>
            </a:custGeom>
            <a:solidFill>
              <a:srgbClr val="A2AB91"/>
            </a:solidFill>
          </p:spPr>
        </p:sp>
        <p:sp>
          <p:nvSpPr>
            <p:cNvPr id="5" name="TextBox 5"/>
            <p:cNvSpPr txBox="1"/>
            <p:nvPr/>
          </p:nvSpPr>
          <p:spPr>
            <a:xfrm>
              <a:off x="0" y="-38100"/>
              <a:ext cx="3499533" cy="1679589"/>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rot="6145841">
            <a:off x="12689509" y="380486"/>
            <a:ext cx="1423225" cy="1296429"/>
          </a:xfrm>
          <a:custGeom>
            <a:avLst/>
            <a:gdLst/>
            <a:ahLst/>
            <a:cxnLst/>
            <a:rect l="l" t="t" r="r" b="b"/>
            <a:pathLst>
              <a:path w="1423225" h="1296429">
                <a:moveTo>
                  <a:pt x="0" y="0"/>
                </a:moveTo>
                <a:lnTo>
                  <a:pt x="1423225" y="0"/>
                </a:lnTo>
                <a:lnTo>
                  <a:pt x="1423225" y="1296428"/>
                </a:lnTo>
                <a:lnTo>
                  <a:pt x="0" y="12964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0" y="623699"/>
            <a:ext cx="18288000" cy="1489075"/>
          </a:xfrm>
          <a:prstGeom prst="rect">
            <a:avLst/>
          </a:prstGeom>
        </p:spPr>
        <p:txBody>
          <a:bodyPr lIns="0" tIns="0" rIns="0" bIns="0" rtlCol="0" anchor="t">
            <a:spAutoFit/>
          </a:bodyPr>
          <a:lstStyle/>
          <a:p>
            <a:pPr algn="ctr">
              <a:lnSpc>
                <a:spcPts val="10699"/>
              </a:lnSpc>
            </a:pPr>
            <a:r>
              <a:rPr lang="en-US" sz="9999">
                <a:solidFill>
                  <a:srgbClr val="000000"/>
                </a:solidFill>
                <a:latin typeface="Bryndan Write"/>
              </a:rPr>
              <a:t>EVALUATION</a:t>
            </a:r>
          </a:p>
        </p:txBody>
      </p:sp>
      <p:sp>
        <p:nvSpPr>
          <p:cNvPr id="8" name="Freeform 8"/>
          <p:cNvSpPr/>
          <p:nvPr/>
        </p:nvSpPr>
        <p:spPr>
          <a:xfrm rot="-4274272">
            <a:off x="3917446" y="705734"/>
            <a:ext cx="1423225" cy="1296429"/>
          </a:xfrm>
          <a:custGeom>
            <a:avLst/>
            <a:gdLst/>
            <a:ahLst/>
            <a:cxnLst/>
            <a:rect l="l" t="t" r="r" b="b"/>
            <a:pathLst>
              <a:path w="1423225" h="1296429">
                <a:moveTo>
                  <a:pt x="0" y="0"/>
                </a:moveTo>
                <a:lnTo>
                  <a:pt x="1423225" y="0"/>
                </a:lnTo>
                <a:lnTo>
                  <a:pt x="1423225" y="1296429"/>
                </a:lnTo>
                <a:lnTo>
                  <a:pt x="0" y="1296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2500356" y="2339259"/>
            <a:ext cx="6074275" cy="849839"/>
            <a:chOff x="0" y="0"/>
            <a:chExt cx="1599809" cy="223826"/>
          </a:xfrm>
        </p:grpSpPr>
        <p:sp>
          <p:nvSpPr>
            <p:cNvPr id="10" name="Freeform 10"/>
            <p:cNvSpPr/>
            <p:nvPr/>
          </p:nvSpPr>
          <p:spPr>
            <a:xfrm>
              <a:off x="0" y="0"/>
              <a:ext cx="1599809" cy="223826"/>
            </a:xfrm>
            <a:custGeom>
              <a:avLst/>
              <a:gdLst/>
              <a:ahLst/>
              <a:cxnLst/>
              <a:rect l="l" t="t" r="r" b="b"/>
              <a:pathLst>
                <a:path w="1599809" h="223826">
                  <a:moveTo>
                    <a:pt x="31864" y="0"/>
                  </a:moveTo>
                  <a:lnTo>
                    <a:pt x="1567946" y="0"/>
                  </a:lnTo>
                  <a:cubicBezTo>
                    <a:pt x="1585543" y="0"/>
                    <a:pt x="1599809" y="14266"/>
                    <a:pt x="1599809" y="31864"/>
                  </a:cubicBezTo>
                  <a:lnTo>
                    <a:pt x="1599809" y="191962"/>
                  </a:lnTo>
                  <a:cubicBezTo>
                    <a:pt x="1599809" y="209560"/>
                    <a:pt x="1585543" y="223826"/>
                    <a:pt x="1567946" y="223826"/>
                  </a:cubicBezTo>
                  <a:lnTo>
                    <a:pt x="31864" y="223826"/>
                  </a:lnTo>
                  <a:cubicBezTo>
                    <a:pt x="23413" y="223826"/>
                    <a:pt x="15308" y="220469"/>
                    <a:pt x="9333" y="214493"/>
                  </a:cubicBezTo>
                  <a:cubicBezTo>
                    <a:pt x="3357" y="208518"/>
                    <a:pt x="0" y="200413"/>
                    <a:pt x="0" y="191962"/>
                  </a:cubicBezTo>
                  <a:lnTo>
                    <a:pt x="0" y="31864"/>
                  </a:lnTo>
                  <a:cubicBezTo>
                    <a:pt x="0" y="14266"/>
                    <a:pt x="14266" y="0"/>
                    <a:pt x="31864" y="0"/>
                  </a:cubicBezTo>
                  <a:close/>
                </a:path>
              </a:pathLst>
            </a:custGeom>
            <a:solidFill>
              <a:srgbClr val="A2AB91"/>
            </a:solidFill>
          </p:spPr>
        </p:sp>
        <p:sp>
          <p:nvSpPr>
            <p:cNvPr id="11" name="TextBox 11"/>
            <p:cNvSpPr txBox="1"/>
            <p:nvPr/>
          </p:nvSpPr>
          <p:spPr>
            <a:xfrm>
              <a:off x="0" y="-38100"/>
              <a:ext cx="1599809" cy="261926"/>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3238162" y="3941573"/>
            <a:ext cx="11811676" cy="3452644"/>
          </a:xfrm>
          <a:custGeom>
            <a:avLst/>
            <a:gdLst/>
            <a:ahLst/>
            <a:cxnLst/>
            <a:rect l="l" t="t" r="r" b="b"/>
            <a:pathLst>
              <a:path w="11811676" h="3452644">
                <a:moveTo>
                  <a:pt x="0" y="0"/>
                </a:moveTo>
                <a:lnTo>
                  <a:pt x="11811676" y="0"/>
                </a:lnTo>
                <a:lnTo>
                  <a:pt x="11811676" y="3452644"/>
                </a:lnTo>
                <a:lnTo>
                  <a:pt x="0" y="3452644"/>
                </a:lnTo>
                <a:lnTo>
                  <a:pt x="0" y="0"/>
                </a:lnTo>
                <a:close/>
              </a:path>
            </a:pathLst>
          </a:custGeom>
          <a:blipFill>
            <a:blip r:embed="rId5"/>
            <a:stretch>
              <a:fillRect/>
            </a:stretch>
          </a:blipFill>
        </p:spPr>
      </p:sp>
      <p:sp>
        <p:nvSpPr>
          <p:cNvPr id="13" name="TextBox 13"/>
          <p:cNvSpPr txBox="1"/>
          <p:nvPr/>
        </p:nvSpPr>
        <p:spPr>
          <a:xfrm>
            <a:off x="2619579" y="2354327"/>
            <a:ext cx="5704263" cy="576072"/>
          </a:xfrm>
          <a:prstGeom prst="rect">
            <a:avLst/>
          </a:prstGeom>
        </p:spPr>
        <p:txBody>
          <a:bodyPr lIns="0" tIns="0" rIns="0" bIns="0" rtlCol="0" anchor="t">
            <a:spAutoFit/>
          </a:bodyPr>
          <a:lstStyle/>
          <a:p>
            <a:pPr algn="ctr">
              <a:lnSpc>
                <a:spcPts val="4779"/>
              </a:lnSpc>
            </a:pPr>
            <a:r>
              <a:rPr lang="en-US" sz="2700">
                <a:solidFill>
                  <a:srgbClr val="FFFFFF"/>
                </a:solidFill>
                <a:latin typeface="Poppins Bold"/>
              </a:rPr>
              <a:t>Evaluate Result cost prediction</a:t>
            </a:r>
          </a:p>
        </p:txBody>
      </p:sp>
      <p:sp>
        <p:nvSpPr>
          <p:cNvPr id="14" name="TextBox 14"/>
          <p:cNvSpPr txBox="1"/>
          <p:nvPr/>
        </p:nvSpPr>
        <p:spPr>
          <a:xfrm>
            <a:off x="3246071" y="7643792"/>
            <a:ext cx="9965042" cy="1703287"/>
          </a:xfrm>
          <a:prstGeom prst="rect">
            <a:avLst/>
          </a:prstGeom>
        </p:spPr>
        <p:txBody>
          <a:bodyPr lIns="0" tIns="0" rIns="0" bIns="0" rtlCol="0" anchor="t">
            <a:spAutoFit/>
          </a:bodyPr>
          <a:lstStyle/>
          <a:p>
            <a:pPr algn="just">
              <a:lnSpc>
                <a:spcPts val="3363"/>
              </a:lnSpc>
            </a:pPr>
            <a:r>
              <a:rPr lang="en-US" sz="1900" dirty="0">
                <a:solidFill>
                  <a:srgbClr val="FFFFFF"/>
                </a:solidFill>
                <a:latin typeface="Poppins"/>
              </a:rPr>
              <a:t>Dari </a:t>
            </a:r>
            <a:r>
              <a:rPr lang="en-US" sz="1900" dirty="0" err="1">
                <a:solidFill>
                  <a:srgbClr val="FFFFFF"/>
                </a:solidFill>
                <a:latin typeface="Poppins"/>
              </a:rPr>
              <a:t>cuplikan</a:t>
            </a:r>
            <a:r>
              <a:rPr lang="en-US" sz="1900" dirty="0">
                <a:solidFill>
                  <a:srgbClr val="FFFFFF"/>
                </a:solidFill>
                <a:latin typeface="Poppins"/>
              </a:rPr>
              <a:t> </a:t>
            </a:r>
            <a:r>
              <a:rPr lang="en-US" sz="1900" dirty="0" err="1">
                <a:solidFill>
                  <a:srgbClr val="FFFFFF"/>
                </a:solidFill>
                <a:latin typeface="Poppins"/>
              </a:rPr>
              <a:t>gambar</a:t>
            </a:r>
            <a:r>
              <a:rPr lang="en-US" sz="1900" dirty="0">
                <a:solidFill>
                  <a:srgbClr val="FFFFFF"/>
                </a:solidFill>
                <a:latin typeface="Poppins"/>
              </a:rPr>
              <a:t> di </a:t>
            </a:r>
            <a:r>
              <a:rPr lang="en-US" sz="1900" dirty="0" err="1">
                <a:solidFill>
                  <a:srgbClr val="FFFFFF"/>
                </a:solidFill>
                <a:latin typeface="Poppins"/>
              </a:rPr>
              <a:t>atas</a:t>
            </a:r>
            <a:r>
              <a:rPr lang="en-US" sz="1900" dirty="0">
                <a:solidFill>
                  <a:srgbClr val="FFFFFF"/>
                </a:solidFill>
                <a:latin typeface="Poppins"/>
              </a:rPr>
              <a:t> </a:t>
            </a:r>
            <a:r>
              <a:rPr lang="en-US" sz="1900" dirty="0" err="1">
                <a:solidFill>
                  <a:srgbClr val="FFFFFF"/>
                </a:solidFill>
                <a:latin typeface="Poppins"/>
              </a:rPr>
              <a:t>dapat</a:t>
            </a:r>
            <a:r>
              <a:rPr lang="en-US" sz="1900" dirty="0">
                <a:solidFill>
                  <a:srgbClr val="FFFFFF"/>
                </a:solidFill>
                <a:latin typeface="Poppins"/>
              </a:rPr>
              <a:t> </a:t>
            </a:r>
            <a:r>
              <a:rPr lang="en-US" sz="1900" dirty="0" err="1">
                <a:solidFill>
                  <a:srgbClr val="FFFFFF"/>
                </a:solidFill>
                <a:latin typeface="Poppins"/>
              </a:rPr>
              <a:t>dilihat</a:t>
            </a:r>
            <a:r>
              <a:rPr lang="en-US" sz="1900" dirty="0">
                <a:solidFill>
                  <a:srgbClr val="FFFFFF"/>
                </a:solidFill>
                <a:latin typeface="Poppins"/>
              </a:rPr>
              <a:t> </a:t>
            </a:r>
            <a:r>
              <a:rPr lang="en-US" sz="1900" dirty="0" err="1">
                <a:solidFill>
                  <a:srgbClr val="FFFFFF"/>
                </a:solidFill>
                <a:latin typeface="Poppins"/>
              </a:rPr>
              <a:t>bahwa</a:t>
            </a:r>
            <a:r>
              <a:rPr lang="en-US" sz="1900" dirty="0">
                <a:solidFill>
                  <a:srgbClr val="FFFFFF"/>
                </a:solidFill>
                <a:latin typeface="Poppins"/>
              </a:rPr>
              <a:t> </a:t>
            </a:r>
          </a:p>
          <a:p>
            <a:pPr algn="just">
              <a:lnSpc>
                <a:spcPts val="3363"/>
              </a:lnSpc>
            </a:pPr>
            <a:r>
              <a:rPr lang="en-US" sz="1900" dirty="0">
                <a:solidFill>
                  <a:srgbClr val="FFFFFF"/>
                </a:solidFill>
                <a:latin typeface="Poppins"/>
              </a:rPr>
              <a:t>MAE: 96053.5110696544</a:t>
            </a:r>
          </a:p>
          <a:p>
            <a:pPr algn="just">
              <a:lnSpc>
                <a:spcPts val="3363"/>
              </a:lnSpc>
            </a:pPr>
            <a:r>
              <a:rPr lang="en-US" sz="1900" dirty="0">
                <a:solidFill>
                  <a:srgbClr val="FFFFFF"/>
                </a:solidFill>
                <a:latin typeface="Poppins"/>
              </a:rPr>
              <a:t>MSE: 154033526816.72122 </a:t>
            </a:r>
          </a:p>
          <a:p>
            <a:pPr algn="just">
              <a:lnSpc>
                <a:spcPts val="3363"/>
              </a:lnSpc>
            </a:pPr>
            <a:r>
              <a:rPr lang="en-US" sz="1900">
                <a:solidFill>
                  <a:srgbClr val="FFFFFF"/>
                </a:solidFill>
                <a:latin typeface="Poppins"/>
              </a:rPr>
              <a:t>MAPE</a:t>
            </a:r>
            <a:r>
              <a:rPr lang="en-US" sz="1900" dirty="0">
                <a:solidFill>
                  <a:srgbClr val="FFFFFF"/>
                </a:solidFill>
                <a:latin typeface="Poppins"/>
              </a:rPr>
              <a:t>: 0.06898458354637245</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grpSp>
        <p:nvGrpSpPr>
          <p:cNvPr id="3" name="Group 3"/>
          <p:cNvGrpSpPr/>
          <p:nvPr/>
        </p:nvGrpSpPr>
        <p:grpSpPr>
          <a:xfrm>
            <a:off x="2500356" y="3398648"/>
            <a:ext cx="13287288" cy="6232529"/>
            <a:chOff x="0" y="0"/>
            <a:chExt cx="3499533" cy="1641489"/>
          </a:xfrm>
        </p:grpSpPr>
        <p:sp>
          <p:nvSpPr>
            <p:cNvPr id="4" name="Freeform 4"/>
            <p:cNvSpPr/>
            <p:nvPr/>
          </p:nvSpPr>
          <p:spPr>
            <a:xfrm>
              <a:off x="0" y="0"/>
              <a:ext cx="3499533" cy="1641489"/>
            </a:xfrm>
            <a:custGeom>
              <a:avLst/>
              <a:gdLst/>
              <a:ahLst/>
              <a:cxnLst/>
              <a:rect l="l" t="t" r="r" b="b"/>
              <a:pathLst>
                <a:path w="3499533" h="1641489">
                  <a:moveTo>
                    <a:pt x="14566" y="0"/>
                  </a:moveTo>
                  <a:lnTo>
                    <a:pt x="3484966" y="0"/>
                  </a:lnTo>
                  <a:cubicBezTo>
                    <a:pt x="3488829" y="0"/>
                    <a:pt x="3492534" y="1535"/>
                    <a:pt x="3495266" y="4266"/>
                  </a:cubicBezTo>
                  <a:cubicBezTo>
                    <a:pt x="3497998" y="6998"/>
                    <a:pt x="3499533" y="10703"/>
                    <a:pt x="3499533" y="14566"/>
                  </a:cubicBezTo>
                  <a:lnTo>
                    <a:pt x="3499533" y="1626923"/>
                  </a:lnTo>
                  <a:cubicBezTo>
                    <a:pt x="3499533" y="1630786"/>
                    <a:pt x="3497998" y="1634491"/>
                    <a:pt x="3495266" y="1637223"/>
                  </a:cubicBezTo>
                  <a:cubicBezTo>
                    <a:pt x="3492534" y="1639954"/>
                    <a:pt x="3488829" y="1641489"/>
                    <a:pt x="3484966" y="1641489"/>
                  </a:cubicBezTo>
                  <a:lnTo>
                    <a:pt x="14566" y="1641489"/>
                  </a:lnTo>
                  <a:cubicBezTo>
                    <a:pt x="10703" y="1641489"/>
                    <a:pt x="6998" y="1639954"/>
                    <a:pt x="4266" y="1637223"/>
                  </a:cubicBezTo>
                  <a:cubicBezTo>
                    <a:pt x="1535" y="1634491"/>
                    <a:pt x="0" y="1630786"/>
                    <a:pt x="0" y="1626923"/>
                  </a:cubicBezTo>
                  <a:lnTo>
                    <a:pt x="0" y="14566"/>
                  </a:lnTo>
                  <a:cubicBezTo>
                    <a:pt x="0" y="10703"/>
                    <a:pt x="1535" y="6998"/>
                    <a:pt x="4266" y="4266"/>
                  </a:cubicBezTo>
                  <a:cubicBezTo>
                    <a:pt x="6998" y="1535"/>
                    <a:pt x="10703" y="0"/>
                    <a:pt x="14566" y="0"/>
                  </a:cubicBezTo>
                  <a:close/>
                </a:path>
              </a:pathLst>
            </a:custGeom>
            <a:solidFill>
              <a:srgbClr val="A2AB91"/>
            </a:solidFill>
          </p:spPr>
        </p:sp>
        <p:sp>
          <p:nvSpPr>
            <p:cNvPr id="5" name="TextBox 5"/>
            <p:cNvSpPr txBox="1"/>
            <p:nvPr/>
          </p:nvSpPr>
          <p:spPr>
            <a:xfrm>
              <a:off x="0" y="-38100"/>
              <a:ext cx="3499533" cy="1679589"/>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rot="6145841">
            <a:off x="12689509" y="380486"/>
            <a:ext cx="1423225" cy="1296429"/>
          </a:xfrm>
          <a:custGeom>
            <a:avLst/>
            <a:gdLst/>
            <a:ahLst/>
            <a:cxnLst/>
            <a:rect l="l" t="t" r="r" b="b"/>
            <a:pathLst>
              <a:path w="1423225" h="1296429">
                <a:moveTo>
                  <a:pt x="0" y="0"/>
                </a:moveTo>
                <a:lnTo>
                  <a:pt x="1423225" y="0"/>
                </a:lnTo>
                <a:lnTo>
                  <a:pt x="1423225" y="1296428"/>
                </a:lnTo>
                <a:lnTo>
                  <a:pt x="0" y="12964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0" y="623699"/>
            <a:ext cx="18288000" cy="1489075"/>
          </a:xfrm>
          <a:prstGeom prst="rect">
            <a:avLst/>
          </a:prstGeom>
        </p:spPr>
        <p:txBody>
          <a:bodyPr lIns="0" tIns="0" rIns="0" bIns="0" rtlCol="0" anchor="t">
            <a:spAutoFit/>
          </a:bodyPr>
          <a:lstStyle/>
          <a:p>
            <a:pPr algn="ctr">
              <a:lnSpc>
                <a:spcPts val="10699"/>
              </a:lnSpc>
            </a:pPr>
            <a:r>
              <a:rPr lang="en-US" sz="9999">
                <a:solidFill>
                  <a:srgbClr val="000000"/>
                </a:solidFill>
                <a:latin typeface="Bryndan Write"/>
              </a:rPr>
              <a:t>EVALUATION</a:t>
            </a:r>
          </a:p>
        </p:txBody>
      </p:sp>
      <p:sp>
        <p:nvSpPr>
          <p:cNvPr id="8" name="Freeform 8"/>
          <p:cNvSpPr/>
          <p:nvPr/>
        </p:nvSpPr>
        <p:spPr>
          <a:xfrm rot="-4274272">
            <a:off x="3917446" y="705734"/>
            <a:ext cx="1423225" cy="1296429"/>
          </a:xfrm>
          <a:custGeom>
            <a:avLst/>
            <a:gdLst/>
            <a:ahLst/>
            <a:cxnLst/>
            <a:rect l="l" t="t" r="r" b="b"/>
            <a:pathLst>
              <a:path w="1423225" h="1296429">
                <a:moveTo>
                  <a:pt x="0" y="0"/>
                </a:moveTo>
                <a:lnTo>
                  <a:pt x="1423225" y="0"/>
                </a:lnTo>
                <a:lnTo>
                  <a:pt x="1423225" y="1296429"/>
                </a:lnTo>
                <a:lnTo>
                  <a:pt x="0" y="1296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2500356" y="2339259"/>
            <a:ext cx="7392527" cy="849839"/>
            <a:chOff x="0" y="0"/>
            <a:chExt cx="1947003" cy="223826"/>
          </a:xfrm>
        </p:grpSpPr>
        <p:sp>
          <p:nvSpPr>
            <p:cNvPr id="10" name="Freeform 10"/>
            <p:cNvSpPr/>
            <p:nvPr/>
          </p:nvSpPr>
          <p:spPr>
            <a:xfrm>
              <a:off x="0" y="0"/>
              <a:ext cx="1947003" cy="223826"/>
            </a:xfrm>
            <a:custGeom>
              <a:avLst/>
              <a:gdLst/>
              <a:ahLst/>
              <a:cxnLst/>
              <a:rect l="l" t="t" r="r" b="b"/>
              <a:pathLst>
                <a:path w="1947003" h="223826">
                  <a:moveTo>
                    <a:pt x="26182" y="0"/>
                  </a:moveTo>
                  <a:lnTo>
                    <a:pt x="1920822" y="0"/>
                  </a:lnTo>
                  <a:cubicBezTo>
                    <a:pt x="1935281" y="0"/>
                    <a:pt x="1947003" y="11722"/>
                    <a:pt x="1947003" y="26182"/>
                  </a:cubicBezTo>
                  <a:lnTo>
                    <a:pt x="1947003" y="197644"/>
                  </a:lnTo>
                  <a:cubicBezTo>
                    <a:pt x="1947003" y="212104"/>
                    <a:pt x="1935281" y="223826"/>
                    <a:pt x="1920822" y="223826"/>
                  </a:cubicBezTo>
                  <a:lnTo>
                    <a:pt x="26182" y="223826"/>
                  </a:lnTo>
                  <a:cubicBezTo>
                    <a:pt x="11722" y="223826"/>
                    <a:pt x="0" y="212104"/>
                    <a:pt x="0" y="197644"/>
                  </a:cubicBezTo>
                  <a:lnTo>
                    <a:pt x="0" y="26182"/>
                  </a:lnTo>
                  <a:cubicBezTo>
                    <a:pt x="0" y="11722"/>
                    <a:pt x="11722" y="0"/>
                    <a:pt x="26182" y="0"/>
                  </a:cubicBezTo>
                  <a:close/>
                </a:path>
              </a:pathLst>
            </a:custGeom>
            <a:solidFill>
              <a:srgbClr val="A2AB91"/>
            </a:solidFill>
          </p:spPr>
        </p:sp>
        <p:sp>
          <p:nvSpPr>
            <p:cNvPr id="11" name="TextBox 11"/>
            <p:cNvSpPr txBox="1"/>
            <p:nvPr/>
          </p:nvSpPr>
          <p:spPr>
            <a:xfrm>
              <a:off x="0" y="-38100"/>
              <a:ext cx="1947003" cy="261926"/>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3038698" y="3598673"/>
            <a:ext cx="12210605" cy="5764012"/>
          </a:xfrm>
          <a:custGeom>
            <a:avLst/>
            <a:gdLst/>
            <a:ahLst/>
            <a:cxnLst/>
            <a:rect l="l" t="t" r="r" b="b"/>
            <a:pathLst>
              <a:path w="12210605" h="5764012">
                <a:moveTo>
                  <a:pt x="0" y="0"/>
                </a:moveTo>
                <a:lnTo>
                  <a:pt x="12210604" y="0"/>
                </a:lnTo>
                <a:lnTo>
                  <a:pt x="12210604" y="5764012"/>
                </a:lnTo>
                <a:lnTo>
                  <a:pt x="0" y="5764012"/>
                </a:lnTo>
                <a:lnTo>
                  <a:pt x="0" y="0"/>
                </a:lnTo>
                <a:close/>
              </a:path>
            </a:pathLst>
          </a:custGeom>
          <a:blipFill>
            <a:blip r:embed="rId5"/>
            <a:stretch>
              <a:fillRect/>
            </a:stretch>
          </a:blipFill>
        </p:spPr>
      </p:sp>
      <p:sp>
        <p:nvSpPr>
          <p:cNvPr id="13" name="TextBox 13"/>
          <p:cNvSpPr txBox="1"/>
          <p:nvPr/>
        </p:nvSpPr>
        <p:spPr>
          <a:xfrm>
            <a:off x="2619579" y="2354327"/>
            <a:ext cx="6904814" cy="576072"/>
          </a:xfrm>
          <a:prstGeom prst="rect">
            <a:avLst/>
          </a:prstGeom>
        </p:spPr>
        <p:txBody>
          <a:bodyPr lIns="0" tIns="0" rIns="0" bIns="0" rtlCol="0" anchor="t">
            <a:spAutoFit/>
          </a:bodyPr>
          <a:lstStyle/>
          <a:p>
            <a:pPr algn="ctr">
              <a:lnSpc>
                <a:spcPts val="4779"/>
              </a:lnSpc>
            </a:pPr>
            <a:r>
              <a:rPr lang="en-US" sz="2700">
                <a:solidFill>
                  <a:srgbClr val="FFFFFF"/>
                </a:solidFill>
                <a:latin typeface="Poppins Bold"/>
              </a:rPr>
              <a:t>summary Case and Cost prediction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a:off x="-731453" y="1571878"/>
            <a:ext cx="19750906" cy="7143244"/>
          </a:xfrm>
          <a:custGeom>
            <a:avLst/>
            <a:gdLst/>
            <a:ahLst/>
            <a:cxnLst/>
            <a:rect l="l" t="t" r="r" b="b"/>
            <a:pathLst>
              <a:path w="19750906" h="7143244">
                <a:moveTo>
                  <a:pt x="0" y="0"/>
                </a:moveTo>
                <a:lnTo>
                  <a:pt x="19750906" y="0"/>
                </a:lnTo>
                <a:lnTo>
                  <a:pt x="19750906" y="7143244"/>
                </a:lnTo>
                <a:lnTo>
                  <a:pt x="0" y="7143244"/>
                </a:lnTo>
                <a:lnTo>
                  <a:pt x="0" y="0"/>
                </a:lnTo>
                <a:close/>
              </a:path>
            </a:pathLst>
          </a:custGeom>
          <a:blipFill>
            <a:blip r:embed="rId3"/>
            <a:stretch>
              <a:fillRect/>
            </a:stretch>
          </a:blipFill>
        </p:spPr>
      </p:sp>
      <p:sp>
        <p:nvSpPr>
          <p:cNvPr id="4" name="TextBox 4"/>
          <p:cNvSpPr txBox="1"/>
          <p:nvPr/>
        </p:nvSpPr>
        <p:spPr>
          <a:xfrm>
            <a:off x="966975" y="4407178"/>
            <a:ext cx="15576700" cy="1817557"/>
          </a:xfrm>
          <a:prstGeom prst="rect">
            <a:avLst/>
          </a:prstGeom>
        </p:spPr>
        <p:txBody>
          <a:bodyPr lIns="0" tIns="0" rIns="0" bIns="0" rtlCol="0" anchor="t">
            <a:spAutoFit/>
          </a:bodyPr>
          <a:lstStyle/>
          <a:p>
            <a:pPr algn="ctr">
              <a:lnSpc>
                <a:spcPts val="12557"/>
              </a:lnSpc>
            </a:pPr>
            <a:r>
              <a:rPr lang="en-US" sz="13218">
                <a:solidFill>
                  <a:srgbClr val="000000"/>
                </a:solidFill>
                <a:latin typeface="Bryndan Write Bold"/>
              </a:rPr>
              <a:t>DEPLOYMENT</a:t>
            </a:r>
          </a:p>
        </p:txBody>
      </p:sp>
      <p:sp>
        <p:nvSpPr>
          <p:cNvPr id="5" name="Freeform 5"/>
          <p:cNvSpPr/>
          <p:nvPr/>
        </p:nvSpPr>
        <p:spPr>
          <a:xfrm rot="2225019">
            <a:off x="1510424" y="1727017"/>
            <a:ext cx="945645" cy="890626"/>
          </a:xfrm>
          <a:custGeom>
            <a:avLst/>
            <a:gdLst/>
            <a:ahLst/>
            <a:cxnLst/>
            <a:rect l="l" t="t" r="r" b="b"/>
            <a:pathLst>
              <a:path w="945645" h="890626">
                <a:moveTo>
                  <a:pt x="0" y="0"/>
                </a:moveTo>
                <a:lnTo>
                  <a:pt x="945646" y="0"/>
                </a:lnTo>
                <a:lnTo>
                  <a:pt x="945646" y="890626"/>
                </a:lnTo>
                <a:lnTo>
                  <a:pt x="0" y="8906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966975" y="8200599"/>
            <a:ext cx="4080399" cy="2784873"/>
          </a:xfrm>
          <a:custGeom>
            <a:avLst/>
            <a:gdLst/>
            <a:ahLst/>
            <a:cxnLst/>
            <a:rect l="l" t="t" r="r" b="b"/>
            <a:pathLst>
              <a:path w="4080399" h="2784873">
                <a:moveTo>
                  <a:pt x="0" y="0"/>
                </a:moveTo>
                <a:lnTo>
                  <a:pt x="4080400" y="0"/>
                </a:lnTo>
                <a:lnTo>
                  <a:pt x="4080400" y="2784873"/>
                </a:lnTo>
                <a:lnTo>
                  <a:pt x="0" y="27848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5261551" y="1531976"/>
            <a:ext cx="3757902" cy="922394"/>
          </a:xfrm>
          <a:custGeom>
            <a:avLst/>
            <a:gdLst/>
            <a:ahLst/>
            <a:cxnLst/>
            <a:rect l="l" t="t" r="r" b="b"/>
            <a:pathLst>
              <a:path w="3757902" h="922394">
                <a:moveTo>
                  <a:pt x="0" y="0"/>
                </a:moveTo>
                <a:lnTo>
                  <a:pt x="3757902" y="0"/>
                </a:lnTo>
                <a:lnTo>
                  <a:pt x="3757902" y="922394"/>
                </a:lnTo>
                <a:lnTo>
                  <a:pt x="0" y="9223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4065121" y="630103"/>
            <a:ext cx="2670523" cy="1542227"/>
          </a:xfrm>
          <a:custGeom>
            <a:avLst/>
            <a:gdLst/>
            <a:ahLst/>
            <a:cxnLst/>
            <a:rect l="l" t="t" r="r" b="b"/>
            <a:pathLst>
              <a:path w="2670523" h="1542227">
                <a:moveTo>
                  <a:pt x="0" y="0"/>
                </a:moveTo>
                <a:lnTo>
                  <a:pt x="2670524" y="0"/>
                </a:lnTo>
                <a:lnTo>
                  <a:pt x="2670524" y="1542227"/>
                </a:lnTo>
                <a:lnTo>
                  <a:pt x="0" y="154222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a:off x="15141254" y="7815778"/>
            <a:ext cx="3878199" cy="4114800"/>
          </a:xfrm>
          <a:custGeom>
            <a:avLst/>
            <a:gdLst/>
            <a:ahLst/>
            <a:cxnLst/>
            <a:rect l="l" t="t" r="r" b="b"/>
            <a:pathLst>
              <a:path w="3878199" h="4114800">
                <a:moveTo>
                  <a:pt x="0" y="0"/>
                </a:moveTo>
                <a:lnTo>
                  <a:pt x="3878199" y="0"/>
                </a:lnTo>
                <a:lnTo>
                  <a:pt x="387819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Freeform 10"/>
          <p:cNvSpPr/>
          <p:nvPr/>
        </p:nvSpPr>
        <p:spPr>
          <a:xfrm>
            <a:off x="17080354" y="3730884"/>
            <a:ext cx="3056045" cy="2979644"/>
          </a:xfrm>
          <a:custGeom>
            <a:avLst/>
            <a:gdLst/>
            <a:ahLst/>
            <a:cxnLst/>
            <a:rect l="l" t="t" r="r" b="b"/>
            <a:pathLst>
              <a:path w="3056045" h="2979644">
                <a:moveTo>
                  <a:pt x="0" y="0"/>
                </a:moveTo>
                <a:lnTo>
                  <a:pt x="3056045" y="0"/>
                </a:lnTo>
                <a:lnTo>
                  <a:pt x="3056045" y="2979645"/>
                </a:lnTo>
                <a:lnTo>
                  <a:pt x="0" y="297964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rot="6145841">
            <a:off x="12881274" y="65990"/>
            <a:ext cx="1423225" cy="1296429"/>
          </a:xfrm>
          <a:custGeom>
            <a:avLst/>
            <a:gdLst/>
            <a:ahLst/>
            <a:cxnLst/>
            <a:rect l="l" t="t" r="r" b="b"/>
            <a:pathLst>
              <a:path w="1423225" h="1296429">
                <a:moveTo>
                  <a:pt x="0" y="0"/>
                </a:moveTo>
                <a:lnTo>
                  <a:pt x="1423225" y="0"/>
                </a:lnTo>
                <a:lnTo>
                  <a:pt x="1423225" y="1296428"/>
                </a:lnTo>
                <a:lnTo>
                  <a:pt x="0" y="12964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0" y="213953"/>
            <a:ext cx="18288000" cy="1489075"/>
          </a:xfrm>
          <a:prstGeom prst="rect">
            <a:avLst/>
          </a:prstGeom>
        </p:spPr>
        <p:txBody>
          <a:bodyPr lIns="0" tIns="0" rIns="0" bIns="0" rtlCol="0" anchor="t">
            <a:spAutoFit/>
          </a:bodyPr>
          <a:lstStyle/>
          <a:p>
            <a:pPr algn="ctr">
              <a:lnSpc>
                <a:spcPts val="10699"/>
              </a:lnSpc>
            </a:pPr>
            <a:r>
              <a:rPr lang="en-US" sz="9999">
                <a:solidFill>
                  <a:srgbClr val="000000"/>
                </a:solidFill>
                <a:latin typeface="Bryndan Write"/>
              </a:rPr>
              <a:t>DEPLOYMENT</a:t>
            </a:r>
          </a:p>
        </p:txBody>
      </p:sp>
      <p:sp>
        <p:nvSpPr>
          <p:cNvPr id="5" name="Freeform 5"/>
          <p:cNvSpPr/>
          <p:nvPr/>
        </p:nvSpPr>
        <p:spPr>
          <a:xfrm rot="-4274272">
            <a:off x="4347017" y="808755"/>
            <a:ext cx="1423225" cy="1296429"/>
          </a:xfrm>
          <a:custGeom>
            <a:avLst/>
            <a:gdLst/>
            <a:ahLst/>
            <a:cxnLst/>
            <a:rect l="l" t="t" r="r" b="b"/>
            <a:pathLst>
              <a:path w="1423225" h="1296429">
                <a:moveTo>
                  <a:pt x="0" y="0"/>
                </a:moveTo>
                <a:lnTo>
                  <a:pt x="1423225" y="0"/>
                </a:lnTo>
                <a:lnTo>
                  <a:pt x="1423225" y="1296428"/>
                </a:lnTo>
                <a:lnTo>
                  <a:pt x="0" y="12964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216052" y="2441270"/>
            <a:ext cx="5230669" cy="849839"/>
            <a:chOff x="0" y="0"/>
            <a:chExt cx="1377625" cy="223826"/>
          </a:xfrm>
        </p:grpSpPr>
        <p:sp>
          <p:nvSpPr>
            <p:cNvPr id="7" name="Freeform 7"/>
            <p:cNvSpPr/>
            <p:nvPr/>
          </p:nvSpPr>
          <p:spPr>
            <a:xfrm>
              <a:off x="0" y="0"/>
              <a:ext cx="1377625" cy="223826"/>
            </a:xfrm>
            <a:custGeom>
              <a:avLst/>
              <a:gdLst/>
              <a:ahLst/>
              <a:cxnLst/>
              <a:rect l="l" t="t" r="r" b="b"/>
              <a:pathLst>
                <a:path w="1377625" h="223826">
                  <a:moveTo>
                    <a:pt x="37003" y="0"/>
                  </a:moveTo>
                  <a:lnTo>
                    <a:pt x="1340622" y="0"/>
                  </a:lnTo>
                  <a:cubicBezTo>
                    <a:pt x="1361058" y="0"/>
                    <a:pt x="1377625" y="16567"/>
                    <a:pt x="1377625" y="37003"/>
                  </a:cubicBezTo>
                  <a:lnTo>
                    <a:pt x="1377625" y="186823"/>
                  </a:lnTo>
                  <a:cubicBezTo>
                    <a:pt x="1377625" y="207259"/>
                    <a:pt x="1361058" y="223826"/>
                    <a:pt x="1340622" y="223826"/>
                  </a:cubicBezTo>
                  <a:lnTo>
                    <a:pt x="37003" y="223826"/>
                  </a:lnTo>
                  <a:cubicBezTo>
                    <a:pt x="27189" y="223826"/>
                    <a:pt x="17777" y="219927"/>
                    <a:pt x="10838" y="212988"/>
                  </a:cubicBezTo>
                  <a:cubicBezTo>
                    <a:pt x="3898" y="206049"/>
                    <a:pt x="0" y="196637"/>
                    <a:pt x="0" y="186823"/>
                  </a:cubicBezTo>
                  <a:lnTo>
                    <a:pt x="0" y="37003"/>
                  </a:lnTo>
                  <a:cubicBezTo>
                    <a:pt x="0" y="16567"/>
                    <a:pt x="16567" y="0"/>
                    <a:pt x="37003" y="0"/>
                  </a:cubicBezTo>
                  <a:close/>
                </a:path>
              </a:pathLst>
            </a:custGeom>
            <a:solidFill>
              <a:srgbClr val="A2AB91"/>
            </a:solidFill>
          </p:spPr>
        </p:sp>
        <p:sp>
          <p:nvSpPr>
            <p:cNvPr id="8" name="TextBox 8"/>
            <p:cNvSpPr txBox="1"/>
            <p:nvPr/>
          </p:nvSpPr>
          <p:spPr>
            <a:xfrm>
              <a:off x="0" y="-38100"/>
              <a:ext cx="1377625" cy="261926"/>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216052" y="3624484"/>
            <a:ext cx="13325833" cy="6288128"/>
          </a:xfrm>
          <a:custGeom>
            <a:avLst/>
            <a:gdLst/>
            <a:ahLst/>
            <a:cxnLst/>
            <a:rect l="l" t="t" r="r" b="b"/>
            <a:pathLst>
              <a:path w="13325833" h="6288128">
                <a:moveTo>
                  <a:pt x="0" y="0"/>
                </a:moveTo>
                <a:lnTo>
                  <a:pt x="13325834" y="0"/>
                </a:lnTo>
                <a:lnTo>
                  <a:pt x="13325834" y="6288128"/>
                </a:lnTo>
                <a:lnTo>
                  <a:pt x="0" y="6288128"/>
                </a:lnTo>
                <a:lnTo>
                  <a:pt x="0" y="0"/>
                </a:lnTo>
                <a:close/>
              </a:path>
            </a:pathLst>
          </a:custGeom>
          <a:blipFill>
            <a:blip r:embed="rId5"/>
            <a:stretch>
              <a:fillRect/>
            </a:stretch>
          </a:blipFill>
        </p:spPr>
      </p:sp>
      <p:sp>
        <p:nvSpPr>
          <p:cNvPr id="10" name="TextBox 10"/>
          <p:cNvSpPr txBox="1"/>
          <p:nvPr/>
        </p:nvSpPr>
        <p:spPr>
          <a:xfrm>
            <a:off x="942483" y="2513765"/>
            <a:ext cx="5704263" cy="542925"/>
          </a:xfrm>
          <a:prstGeom prst="rect">
            <a:avLst/>
          </a:prstGeom>
        </p:spPr>
        <p:txBody>
          <a:bodyPr lIns="0" tIns="0" rIns="0" bIns="0" rtlCol="0" anchor="t">
            <a:spAutoFit/>
          </a:bodyPr>
          <a:lstStyle/>
          <a:p>
            <a:pPr algn="ctr">
              <a:lnSpc>
                <a:spcPts val="4425"/>
              </a:lnSpc>
            </a:pPr>
            <a:r>
              <a:rPr lang="en-US" sz="2500">
                <a:solidFill>
                  <a:srgbClr val="FFFFFF"/>
                </a:solidFill>
                <a:latin typeface="Poppins Bold"/>
              </a:rPr>
              <a:t>Homepage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rot="6145841">
            <a:off x="12881274" y="65990"/>
            <a:ext cx="1423225" cy="1296429"/>
          </a:xfrm>
          <a:custGeom>
            <a:avLst/>
            <a:gdLst/>
            <a:ahLst/>
            <a:cxnLst/>
            <a:rect l="l" t="t" r="r" b="b"/>
            <a:pathLst>
              <a:path w="1423225" h="1296429">
                <a:moveTo>
                  <a:pt x="0" y="0"/>
                </a:moveTo>
                <a:lnTo>
                  <a:pt x="1423225" y="0"/>
                </a:lnTo>
                <a:lnTo>
                  <a:pt x="1423225" y="1296428"/>
                </a:lnTo>
                <a:lnTo>
                  <a:pt x="0" y="12964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0" y="213953"/>
            <a:ext cx="18288000" cy="1489075"/>
          </a:xfrm>
          <a:prstGeom prst="rect">
            <a:avLst/>
          </a:prstGeom>
        </p:spPr>
        <p:txBody>
          <a:bodyPr lIns="0" tIns="0" rIns="0" bIns="0" rtlCol="0" anchor="t">
            <a:spAutoFit/>
          </a:bodyPr>
          <a:lstStyle/>
          <a:p>
            <a:pPr algn="ctr">
              <a:lnSpc>
                <a:spcPts val="10699"/>
              </a:lnSpc>
            </a:pPr>
            <a:r>
              <a:rPr lang="en-US" sz="9999">
                <a:solidFill>
                  <a:srgbClr val="000000"/>
                </a:solidFill>
                <a:latin typeface="Bryndan Write"/>
              </a:rPr>
              <a:t>DEPLOYMENT</a:t>
            </a:r>
          </a:p>
        </p:txBody>
      </p:sp>
      <p:sp>
        <p:nvSpPr>
          <p:cNvPr id="5" name="Freeform 5"/>
          <p:cNvSpPr/>
          <p:nvPr/>
        </p:nvSpPr>
        <p:spPr>
          <a:xfrm rot="-4274272">
            <a:off x="4347017" y="808755"/>
            <a:ext cx="1423225" cy="1296429"/>
          </a:xfrm>
          <a:custGeom>
            <a:avLst/>
            <a:gdLst/>
            <a:ahLst/>
            <a:cxnLst/>
            <a:rect l="l" t="t" r="r" b="b"/>
            <a:pathLst>
              <a:path w="1423225" h="1296429">
                <a:moveTo>
                  <a:pt x="0" y="0"/>
                </a:moveTo>
                <a:lnTo>
                  <a:pt x="1423225" y="0"/>
                </a:lnTo>
                <a:lnTo>
                  <a:pt x="1423225" y="1296428"/>
                </a:lnTo>
                <a:lnTo>
                  <a:pt x="0" y="12964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216052" y="2441270"/>
            <a:ext cx="5230669" cy="849839"/>
            <a:chOff x="0" y="0"/>
            <a:chExt cx="1377625" cy="223826"/>
          </a:xfrm>
        </p:grpSpPr>
        <p:sp>
          <p:nvSpPr>
            <p:cNvPr id="7" name="Freeform 7"/>
            <p:cNvSpPr/>
            <p:nvPr/>
          </p:nvSpPr>
          <p:spPr>
            <a:xfrm>
              <a:off x="0" y="0"/>
              <a:ext cx="1377625" cy="223826"/>
            </a:xfrm>
            <a:custGeom>
              <a:avLst/>
              <a:gdLst/>
              <a:ahLst/>
              <a:cxnLst/>
              <a:rect l="l" t="t" r="r" b="b"/>
              <a:pathLst>
                <a:path w="1377625" h="223826">
                  <a:moveTo>
                    <a:pt x="37003" y="0"/>
                  </a:moveTo>
                  <a:lnTo>
                    <a:pt x="1340622" y="0"/>
                  </a:lnTo>
                  <a:cubicBezTo>
                    <a:pt x="1361058" y="0"/>
                    <a:pt x="1377625" y="16567"/>
                    <a:pt x="1377625" y="37003"/>
                  </a:cubicBezTo>
                  <a:lnTo>
                    <a:pt x="1377625" y="186823"/>
                  </a:lnTo>
                  <a:cubicBezTo>
                    <a:pt x="1377625" y="207259"/>
                    <a:pt x="1361058" y="223826"/>
                    <a:pt x="1340622" y="223826"/>
                  </a:cubicBezTo>
                  <a:lnTo>
                    <a:pt x="37003" y="223826"/>
                  </a:lnTo>
                  <a:cubicBezTo>
                    <a:pt x="27189" y="223826"/>
                    <a:pt x="17777" y="219927"/>
                    <a:pt x="10838" y="212988"/>
                  </a:cubicBezTo>
                  <a:cubicBezTo>
                    <a:pt x="3898" y="206049"/>
                    <a:pt x="0" y="196637"/>
                    <a:pt x="0" y="186823"/>
                  </a:cubicBezTo>
                  <a:lnTo>
                    <a:pt x="0" y="37003"/>
                  </a:lnTo>
                  <a:cubicBezTo>
                    <a:pt x="0" y="16567"/>
                    <a:pt x="16567" y="0"/>
                    <a:pt x="37003" y="0"/>
                  </a:cubicBezTo>
                  <a:close/>
                </a:path>
              </a:pathLst>
            </a:custGeom>
            <a:solidFill>
              <a:srgbClr val="A2AB91"/>
            </a:solidFill>
          </p:spPr>
        </p:sp>
        <p:sp>
          <p:nvSpPr>
            <p:cNvPr id="8" name="TextBox 8"/>
            <p:cNvSpPr txBox="1"/>
            <p:nvPr/>
          </p:nvSpPr>
          <p:spPr>
            <a:xfrm>
              <a:off x="0" y="-38100"/>
              <a:ext cx="1377625" cy="261926"/>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216052" y="3500659"/>
            <a:ext cx="12530617" cy="6363204"/>
          </a:xfrm>
          <a:custGeom>
            <a:avLst/>
            <a:gdLst/>
            <a:ahLst/>
            <a:cxnLst/>
            <a:rect l="l" t="t" r="r" b="b"/>
            <a:pathLst>
              <a:path w="12530617" h="6363204">
                <a:moveTo>
                  <a:pt x="0" y="0"/>
                </a:moveTo>
                <a:lnTo>
                  <a:pt x="12530617" y="0"/>
                </a:lnTo>
                <a:lnTo>
                  <a:pt x="12530617" y="6363204"/>
                </a:lnTo>
                <a:lnTo>
                  <a:pt x="0" y="6363204"/>
                </a:lnTo>
                <a:lnTo>
                  <a:pt x="0" y="0"/>
                </a:lnTo>
                <a:close/>
              </a:path>
            </a:pathLst>
          </a:custGeom>
          <a:blipFill>
            <a:blip r:embed="rId5"/>
            <a:stretch>
              <a:fillRect/>
            </a:stretch>
          </a:blipFill>
        </p:spPr>
      </p:sp>
      <p:sp>
        <p:nvSpPr>
          <p:cNvPr id="10" name="TextBox 10"/>
          <p:cNvSpPr txBox="1"/>
          <p:nvPr/>
        </p:nvSpPr>
        <p:spPr>
          <a:xfrm>
            <a:off x="942483" y="2513765"/>
            <a:ext cx="5704263" cy="542925"/>
          </a:xfrm>
          <a:prstGeom prst="rect">
            <a:avLst/>
          </a:prstGeom>
        </p:spPr>
        <p:txBody>
          <a:bodyPr lIns="0" tIns="0" rIns="0" bIns="0" rtlCol="0" anchor="t">
            <a:spAutoFit/>
          </a:bodyPr>
          <a:lstStyle/>
          <a:p>
            <a:pPr algn="ctr">
              <a:lnSpc>
                <a:spcPts val="4425"/>
              </a:lnSpc>
            </a:pPr>
            <a:r>
              <a:rPr lang="en-US" sz="2500">
                <a:solidFill>
                  <a:srgbClr val="FFFFFF"/>
                </a:solidFill>
                <a:latin typeface="Poppins Bold"/>
              </a:rPr>
              <a:t>Halamanan Case Prediction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rot="6145841">
            <a:off x="12881274" y="65990"/>
            <a:ext cx="1423225" cy="1296429"/>
          </a:xfrm>
          <a:custGeom>
            <a:avLst/>
            <a:gdLst/>
            <a:ahLst/>
            <a:cxnLst/>
            <a:rect l="l" t="t" r="r" b="b"/>
            <a:pathLst>
              <a:path w="1423225" h="1296429">
                <a:moveTo>
                  <a:pt x="0" y="0"/>
                </a:moveTo>
                <a:lnTo>
                  <a:pt x="1423225" y="0"/>
                </a:lnTo>
                <a:lnTo>
                  <a:pt x="1423225" y="1296428"/>
                </a:lnTo>
                <a:lnTo>
                  <a:pt x="0" y="12964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0" y="213953"/>
            <a:ext cx="18288000" cy="1489075"/>
          </a:xfrm>
          <a:prstGeom prst="rect">
            <a:avLst/>
          </a:prstGeom>
        </p:spPr>
        <p:txBody>
          <a:bodyPr lIns="0" tIns="0" rIns="0" bIns="0" rtlCol="0" anchor="t">
            <a:spAutoFit/>
          </a:bodyPr>
          <a:lstStyle/>
          <a:p>
            <a:pPr algn="ctr">
              <a:lnSpc>
                <a:spcPts val="10699"/>
              </a:lnSpc>
            </a:pPr>
            <a:r>
              <a:rPr lang="en-US" sz="9999">
                <a:solidFill>
                  <a:srgbClr val="000000"/>
                </a:solidFill>
                <a:latin typeface="Bryndan Write"/>
              </a:rPr>
              <a:t>DEPLOYMENT</a:t>
            </a:r>
          </a:p>
        </p:txBody>
      </p:sp>
      <p:sp>
        <p:nvSpPr>
          <p:cNvPr id="5" name="Freeform 5"/>
          <p:cNvSpPr/>
          <p:nvPr/>
        </p:nvSpPr>
        <p:spPr>
          <a:xfrm rot="-4274272">
            <a:off x="4347017" y="808755"/>
            <a:ext cx="1423225" cy="1296429"/>
          </a:xfrm>
          <a:custGeom>
            <a:avLst/>
            <a:gdLst/>
            <a:ahLst/>
            <a:cxnLst/>
            <a:rect l="l" t="t" r="r" b="b"/>
            <a:pathLst>
              <a:path w="1423225" h="1296429">
                <a:moveTo>
                  <a:pt x="0" y="0"/>
                </a:moveTo>
                <a:lnTo>
                  <a:pt x="1423225" y="0"/>
                </a:lnTo>
                <a:lnTo>
                  <a:pt x="1423225" y="1296428"/>
                </a:lnTo>
                <a:lnTo>
                  <a:pt x="0" y="12964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216052" y="2441270"/>
            <a:ext cx="5230669" cy="849839"/>
            <a:chOff x="0" y="0"/>
            <a:chExt cx="1377625" cy="223826"/>
          </a:xfrm>
        </p:grpSpPr>
        <p:sp>
          <p:nvSpPr>
            <p:cNvPr id="7" name="Freeform 7"/>
            <p:cNvSpPr/>
            <p:nvPr/>
          </p:nvSpPr>
          <p:spPr>
            <a:xfrm>
              <a:off x="0" y="0"/>
              <a:ext cx="1377625" cy="223826"/>
            </a:xfrm>
            <a:custGeom>
              <a:avLst/>
              <a:gdLst/>
              <a:ahLst/>
              <a:cxnLst/>
              <a:rect l="l" t="t" r="r" b="b"/>
              <a:pathLst>
                <a:path w="1377625" h="223826">
                  <a:moveTo>
                    <a:pt x="37003" y="0"/>
                  </a:moveTo>
                  <a:lnTo>
                    <a:pt x="1340622" y="0"/>
                  </a:lnTo>
                  <a:cubicBezTo>
                    <a:pt x="1361058" y="0"/>
                    <a:pt x="1377625" y="16567"/>
                    <a:pt x="1377625" y="37003"/>
                  </a:cubicBezTo>
                  <a:lnTo>
                    <a:pt x="1377625" y="186823"/>
                  </a:lnTo>
                  <a:cubicBezTo>
                    <a:pt x="1377625" y="207259"/>
                    <a:pt x="1361058" y="223826"/>
                    <a:pt x="1340622" y="223826"/>
                  </a:cubicBezTo>
                  <a:lnTo>
                    <a:pt x="37003" y="223826"/>
                  </a:lnTo>
                  <a:cubicBezTo>
                    <a:pt x="27189" y="223826"/>
                    <a:pt x="17777" y="219927"/>
                    <a:pt x="10838" y="212988"/>
                  </a:cubicBezTo>
                  <a:cubicBezTo>
                    <a:pt x="3898" y="206049"/>
                    <a:pt x="0" y="196637"/>
                    <a:pt x="0" y="186823"/>
                  </a:cubicBezTo>
                  <a:lnTo>
                    <a:pt x="0" y="37003"/>
                  </a:lnTo>
                  <a:cubicBezTo>
                    <a:pt x="0" y="16567"/>
                    <a:pt x="16567" y="0"/>
                    <a:pt x="37003" y="0"/>
                  </a:cubicBezTo>
                  <a:close/>
                </a:path>
              </a:pathLst>
            </a:custGeom>
            <a:solidFill>
              <a:srgbClr val="A2AB91"/>
            </a:solidFill>
          </p:spPr>
        </p:sp>
        <p:sp>
          <p:nvSpPr>
            <p:cNvPr id="8" name="TextBox 8"/>
            <p:cNvSpPr txBox="1"/>
            <p:nvPr/>
          </p:nvSpPr>
          <p:spPr>
            <a:xfrm>
              <a:off x="0" y="-38100"/>
              <a:ext cx="1377625" cy="261926"/>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216052" y="3624484"/>
            <a:ext cx="12530617" cy="6314256"/>
          </a:xfrm>
          <a:custGeom>
            <a:avLst/>
            <a:gdLst/>
            <a:ahLst/>
            <a:cxnLst/>
            <a:rect l="l" t="t" r="r" b="b"/>
            <a:pathLst>
              <a:path w="12530617" h="6314256">
                <a:moveTo>
                  <a:pt x="0" y="0"/>
                </a:moveTo>
                <a:lnTo>
                  <a:pt x="12530617" y="0"/>
                </a:lnTo>
                <a:lnTo>
                  <a:pt x="12530617" y="6314256"/>
                </a:lnTo>
                <a:lnTo>
                  <a:pt x="0" y="6314256"/>
                </a:lnTo>
                <a:lnTo>
                  <a:pt x="0" y="0"/>
                </a:lnTo>
                <a:close/>
              </a:path>
            </a:pathLst>
          </a:custGeom>
          <a:blipFill>
            <a:blip r:embed="rId5"/>
            <a:stretch>
              <a:fillRect/>
            </a:stretch>
          </a:blipFill>
        </p:spPr>
      </p:sp>
      <p:sp>
        <p:nvSpPr>
          <p:cNvPr id="10" name="TextBox 10"/>
          <p:cNvSpPr txBox="1"/>
          <p:nvPr/>
        </p:nvSpPr>
        <p:spPr>
          <a:xfrm>
            <a:off x="942483" y="2513765"/>
            <a:ext cx="5704263" cy="542925"/>
          </a:xfrm>
          <a:prstGeom prst="rect">
            <a:avLst/>
          </a:prstGeom>
        </p:spPr>
        <p:txBody>
          <a:bodyPr lIns="0" tIns="0" rIns="0" bIns="0" rtlCol="0" anchor="t">
            <a:spAutoFit/>
          </a:bodyPr>
          <a:lstStyle/>
          <a:p>
            <a:pPr algn="ctr">
              <a:lnSpc>
                <a:spcPts val="4425"/>
              </a:lnSpc>
            </a:pPr>
            <a:r>
              <a:rPr lang="en-US" sz="2500">
                <a:solidFill>
                  <a:srgbClr val="FFFFFF"/>
                </a:solidFill>
                <a:latin typeface="Poppins Bold"/>
              </a:rPr>
              <a:t>Halamanan Cost Prediction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a:off x="-731453" y="1571878"/>
            <a:ext cx="19750906" cy="7143244"/>
          </a:xfrm>
          <a:custGeom>
            <a:avLst/>
            <a:gdLst/>
            <a:ahLst/>
            <a:cxnLst/>
            <a:rect l="l" t="t" r="r" b="b"/>
            <a:pathLst>
              <a:path w="19750906" h="7143244">
                <a:moveTo>
                  <a:pt x="0" y="0"/>
                </a:moveTo>
                <a:lnTo>
                  <a:pt x="19750906" y="0"/>
                </a:lnTo>
                <a:lnTo>
                  <a:pt x="19750906" y="7143244"/>
                </a:lnTo>
                <a:lnTo>
                  <a:pt x="0" y="7143244"/>
                </a:lnTo>
                <a:lnTo>
                  <a:pt x="0" y="0"/>
                </a:lnTo>
                <a:close/>
              </a:path>
            </a:pathLst>
          </a:custGeom>
          <a:blipFill>
            <a:blip r:embed="rId3"/>
            <a:stretch>
              <a:fillRect/>
            </a:stretch>
          </a:blipFill>
        </p:spPr>
      </p:sp>
      <p:sp>
        <p:nvSpPr>
          <p:cNvPr id="4" name="Freeform 4"/>
          <p:cNvSpPr/>
          <p:nvPr/>
        </p:nvSpPr>
        <p:spPr>
          <a:xfrm rot="2216375">
            <a:off x="6338587" y="3332688"/>
            <a:ext cx="5936007" cy="5104966"/>
          </a:xfrm>
          <a:custGeom>
            <a:avLst/>
            <a:gdLst/>
            <a:ahLst/>
            <a:cxnLst/>
            <a:rect l="l" t="t" r="r" b="b"/>
            <a:pathLst>
              <a:path w="5936007" h="5104966">
                <a:moveTo>
                  <a:pt x="0" y="0"/>
                </a:moveTo>
                <a:lnTo>
                  <a:pt x="5936007" y="0"/>
                </a:lnTo>
                <a:lnTo>
                  <a:pt x="5936007" y="5104966"/>
                </a:lnTo>
                <a:lnTo>
                  <a:pt x="0" y="51049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5529030" y="3304605"/>
            <a:ext cx="7229940" cy="3405924"/>
          </a:xfrm>
          <a:prstGeom prst="rect">
            <a:avLst/>
          </a:prstGeom>
        </p:spPr>
        <p:txBody>
          <a:bodyPr lIns="0" tIns="0" rIns="0" bIns="0" rtlCol="0" anchor="t">
            <a:spAutoFit/>
          </a:bodyPr>
          <a:lstStyle/>
          <a:p>
            <a:pPr algn="ctr">
              <a:lnSpc>
                <a:spcPts val="12557"/>
              </a:lnSpc>
            </a:pPr>
            <a:r>
              <a:rPr lang="en-US" sz="13218">
                <a:solidFill>
                  <a:srgbClr val="000000"/>
                </a:solidFill>
                <a:latin typeface="Bryndan Write Bold"/>
              </a:rPr>
              <a:t>Thank you!</a:t>
            </a:r>
          </a:p>
        </p:txBody>
      </p:sp>
      <p:sp>
        <p:nvSpPr>
          <p:cNvPr id="6" name="Freeform 6"/>
          <p:cNvSpPr/>
          <p:nvPr/>
        </p:nvSpPr>
        <p:spPr>
          <a:xfrm rot="-7071524">
            <a:off x="3896019" y="6110207"/>
            <a:ext cx="1890776" cy="1200643"/>
          </a:xfrm>
          <a:custGeom>
            <a:avLst/>
            <a:gdLst/>
            <a:ahLst/>
            <a:cxnLst/>
            <a:rect l="l" t="t" r="r" b="b"/>
            <a:pathLst>
              <a:path w="1890776" h="1200643">
                <a:moveTo>
                  <a:pt x="0" y="0"/>
                </a:moveTo>
                <a:lnTo>
                  <a:pt x="1890776" y="0"/>
                </a:lnTo>
                <a:lnTo>
                  <a:pt x="1890776" y="1200643"/>
                </a:lnTo>
                <a:lnTo>
                  <a:pt x="0" y="12006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3940469">
            <a:off x="12074896" y="3002691"/>
            <a:ext cx="1890776" cy="1200643"/>
          </a:xfrm>
          <a:custGeom>
            <a:avLst/>
            <a:gdLst/>
            <a:ahLst/>
            <a:cxnLst/>
            <a:rect l="l" t="t" r="r" b="b"/>
            <a:pathLst>
              <a:path w="1890776" h="1200643">
                <a:moveTo>
                  <a:pt x="0" y="0"/>
                </a:moveTo>
                <a:lnTo>
                  <a:pt x="1890776" y="0"/>
                </a:lnTo>
                <a:lnTo>
                  <a:pt x="1890776" y="1200643"/>
                </a:lnTo>
                <a:lnTo>
                  <a:pt x="0" y="12006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2402305" y="6990300"/>
            <a:ext cx="749536" cy="952066"/>
          </a:xfrm>
          <a:custGeom>
            <a:avLst/>
            <a:gdLst/>
            <a:ahLst/>
            <a:cxnLst/>
            <a:rect l="l" t="t" r="r" b="b"/>
            <a:pathLst>
              <a:path w="749536" h="952066">
                <a:moveTo>
                  <a:pt x="0" y="0"/>
                </a:moveTo>
                <a:lnTo>
                  <a:pt x="749535" y="0"/>
                </a:lnTo>
                <a:lnTo>
                  <a:pt x="749535" y="952066"/>
                </a:lnTo>
                <a:lnTo>
                  <a:pt x="0" y="9520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12907953" y="7815778"/>
            <a:ext cx="473665" cy="601653"/>
          </a:xfrm>
          <a:custGeom>
            <a:avLst/>
            <a:gdLst/>
            <a:ahLst/>
            <a:cxnLst/>
            <a:rect l="l" t="t" r="r" b="b"/>
            <a:pathLst>
              <a:path w="473665" h="601653">
                <a:moveTo>
                  <a:pt x="0" y="0"/>
                </a:moveTo>
                <a:lnTo>
                  <a:pt x="473665" y="0"/>
                </a:lnTo>
                <a:lnTo>
                  <a:pt x="473665" y="601653"/>
                </a:lnTo>
                <a:lnTo>
                  <a:pt x="0" y="6016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rot="2225019">
            <a:off x="1510424" y="1727017"/>
            <a:ext cx="945645" cy="890626"/>
          </a:xfrm>
          <a:custGeom>
            <a:avLst/>
            <a:gdLst/>
            <a:ahLst/>
            <a:cxnLst/>
            <a:rect l="l" t="t" r="r" b="b"/>
            <a:pathLst>
              <a:path w="945645" h="890626">
                <a:moveTo>
                  <a:pt x="0" y="0"/>
                </a:moveTo>
                <a:lnTo>
                  <a:pt x="945646" y="0"/>
                </a:lnTo>
                <a:lnTo>
                  <a:pt x="945646" y="890626"/>
                </a:lnTo>
                <a:lnTo>
                  <a:pt x="0" y="89062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966975" y="8200599"/>
            <a:ext cx="4080399" cy="2784873"/>
          </a:xfrm>
          <a:custGeom>
            <a:avLst/>
            <a:gdLst/>
            <a:ahLst/>
            <a:cxnLst/>
            <a:rect l="l" t="t" r="r" b="b"/>
            <a:pathLst>
              <a:path w="4080399" h="2784873">
                <a:moveTo>
                  <a:pt x="0" y="0"/>
                </a:moveTo>
                <a:lnTo>
                  <a:pt x="4080400" y="0"/>
                </a:lnTo>
                <a:lnTo>
                  <a:pt x="4080400" y="2784873"/>
                </a:lnTo>
                <a:lnTo>
                  <a:pt x="0" y="278487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a:off x="15261551" y="1531976"/>
            <a:ext cx="3757902" cy="922394"/>
          </a:xfrm>
          <a:custGeom>
            <a:avLst/>
            <a:gdLst/>
            <a:ahLst/>
            <a:cxnLst/>
            <a:rect l="l" t="t" r="r" b="b"/>
            <a:pathLst>
              <a:path w="3757902" h="922394">
                <a:moveTo>
                  <a:pt x="0" y="0"/>
                </a:moveTo>
                <a:lnTo>
                  <a:pt x="3757902" y="0"/>
                </a:lnTo>
                <a:lnTo>
                  <a:pt x="3757902" y="922394"/>
                </a:lnTo>
                <a:lnTo>
                  <a:pt x="0" y="92239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Freeform 13"/>
          <p:cNvSpPr/>
          <p:nvPr/>
        </p:nvSpPr>
        <p:spPr>
          <a:xfrm>
            <a:off x="1337535" y="3963658"/>
            <a:ext cx="1669640" cy="1897318"/>
          </a:xfrm>
          <a:custGeom>
            <a:avLst/>
            <a:gdLst/>
            <a:ahLst/>
            <a:cxnLst/>
            <a:rect l="l" t="t" r="r" b="b"/>
            <a:pathLst>
              <a:path w="1669640" h="1897318">
                <a:moveTo>
                  <a:pt x="0" y="0"/>
                </a:moveTo>
                <a:lnTo>
                  <a:pt x="1669640" y="0"/>
                </a:lnTo>
                <a:lnTo>
                  <a:pt x="1669640" y="1897318"/>
                </a:lnTo>
                <a:lnTo>
                  <a:pt x="0" y="189731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4" name="Freeform 14"/>
          <p:cNvSpPr/>
          <p:nvPr/>
        </p:nvSpPr>
        <p:spPr>
          <a:xfrm>
            <a:off x="4065121" y="630103"/>
            <a:ext cx="2670523" cy="1542227"/>
          </a:xfrm>
          <a:custGeom>
            <a:avLst/>
            <a:gdLst/>
            <a:ahLst/>
            <a:cxnLst/>
            <a:rect l="l" t="t" r="r" b="b"/>
            <a:pathLst>
              <a:path w="2670523" h="1542227">
                <a:moveTo>
                  <a:pt x="0" y="0"/>
                </a:moveTo>
                <a:lnTo>
                  <a:pt x="2670524" y="0"/>
                </a:lnTo>
                <a:lnTo>
                  <a:pt x="2670524" y="1542227"/>
                </a:lnTo>
                <a:lnTo>
                  <a:pt x="0" y="154222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5" name="Freeform 15"/>
          <p:cNvSpPr/>
          <p:nvPr/>
        </p:nvSpPr>
        <p:spPr>
          <a:xfrm>
            <a:off x="15141254" y="7815778"/>
            <a:ext cx="3878199" cy="4114800"/>
          </a:xfrm>
          <a:custGeom>
            <a:avLst/>
            <a:gdLst/>
            <a:ahLst/>
            <a:cxnLst/>
            <a:rect l="l" t="t" r="r" b="b"/>
            <a:pathLst>
              <a:path w="3878199" h="4114800">
                <a:moveTo>
                  <a:pt x="0" y="0"/>
                </a:moveTo>
                <a:lnTo>
                  <a:pt x="3878199" y="0"/>
                </a:lnTo>
                <a:lnTo>
                  <a:pt x="3878199" y="4114800"/>
                </a:lnTo>
                <a:lnTo>
                  <a:pt x="0" y="411480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6" name="Freeform 16"/>
          <p:cNvSpPr/>
          <p:nvPr/>
        </p:nvSpPr>
        <p:spPr>
          <a:xfrm>
            <a:off x="10067815" y="828716"/>
            <a:ext cx="2334490" cy="1625654"/>
          </a:xfrm>
          <a:custGeom>
            <a:avLst/>
            <a:gdLst/>
            <a:ahLst/>
            <a:cxnLst/>
            <a:rect l="l" t="t" r="r" b="b"/>
            <a:pathLst>
              <a:path w="2334490" h="1625654">
                <a:moveTo>
                  <a:pt x="0" y="0"/>
                </a:moveTo>
                <a:lnTo>
                  <a:pt x="2334490" y="0"/>
                </a:lnTo>
                <a:lnTo>
                  <a:pt x="2334490" y="1625654"/>
                </a:lnTo>
                <a:lnTo>
                  <a:pt x="0" y="1625654"/>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17" name="Freeform 17"/>
          <p:cNvSpPr/>
          <p:nvPr/>
        </p:nvSpPr>
        <p:spPr>
          <a:xfrm>
            <a:off x="17080354" y="3730884"/>
            <a:ext cx="3056045" cy="2979644"/>
          </a:xfrm>
          <a:custGeom>
            <a:avLst/>
            <a:gdLst/>
            <a:ahLst/>
            <a:cxnLst/>
            <a:rect l="l" t="t" r="r" b="b"/>
            <a:pathLst>
              <a:path w="3056045" h="2979644">
                <a:moveTo>
                  <a:pt x="0" y="0"/>
                </a:moveTo>
                <a:lnTo>
                  <a:pt x="3056045" y="0"/>
                </a:lnTo>
                <a:lnTo>
                  <a:pt x="3056045" y="2979645"/>
                </a:lnTo>
                <a:lnTo>
                  <a:pt x="0" y="2979645"/>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TextBox 3"/>
          <p:cNvSpPr txBox="1"/>
          <p:nvPr/>
        </p:nvSpPr>
        <p:spPr>
          <a:xfrm>
            <a:off x="4580591" y="492915"/>
            <a:ext cx="7736244" cy="1489075"/>
          </a:xfrm>
          <a:prstGeom prst="rect">
            <a:avLst/>
          </a:prstGeom>
        </p:spPr>
        <p:txBody>
          <a:bodyPr lIns="0" tIns="0" rIns="0" bIns="0" rtlCol="0" anchor="t">
            <a:spAutoFit/>
          </a:bodyPr>
          <a:lstStyle/>
          <a:p>
            <a:pPr algn="ctr">
              <a:lnSpc>
                <a:spcPts val="10699"/>
              </a:lnSpc>
            </a:pPr>
            <a:r>
              <a:rPr lang="en-US" sz="9999">
                <a:solidFill>
                  <a:srgbClr val="000000"/>
                </a:solidFill>
                <a:latin typeface="Bryndan Write"/>
              </a:rPr>
              <a:t>OVERVIEW</a:t>
            </a:r>
          </a:p>
        </p:txBody>
      </p:sp>
      <p:grpSp>
        <p:nvGrpSpPr>
          <p:cNvPr id="4" name="Group 4"/>
          <p:cNvGrpSpPr/>
          <p:nvPr/>
        </p:nvGrpSpPr>
        <p:grpSpPr>
          <a:xfrm>
            <a:off x="1637433" y="2280187"/>
            <a:ext cx="1148259" cy="1242420"/>
            <a:chOff x="0" y="0"/>
            <a:chExt cx="552355" cy="597650"/>
          </a:xfrm>
        </p:grpSpPr>
        <p:sp>
          <p:nvSpPr>
            <p:cNvPr id="5" name="Freeform 5"/>
            <p:cNvSpPr/>
            <p:nvPr/>
          </p:nvSpPr>
          <p:spPr>
            <a:xfrm>
              <a:off x="0" y="0"/>
              <a:ext cx="552355" cy="597650"/>
            </a:xfrm>
            <a:custGeom>
              <a:avLst/>
              <a:gdLst/>
              <a:ahLst/>
              <a:cxnLst/>
              <a:rect l="l" t="t" r="r" b="b"/>
              <a:pathLst>
                <a:path w="552355" h="597650">
                  <a:moveTo>
                    <a:pt x="134846" y="0"/>
                  </a:moveTo>
                  <a:lnTo>
                    <a:pt x="417508" y="0"/>
                  </a:lnTo>
                  <a:cubicBezTo>
                    <a:pt x="453272" y="0"/>
                    <a:pt x="487571" y="14207"/>
                    <a:pt x="512859" y="39496"/>
                  </a:cubicBezTo>
                  <a:cubicBezTo>
                    <a:pt x="538148" y="64784"/>
                    <a:pt x="552355" y="99083"/>
                    <a:pt x="552355" y="134846"/>
                  </a:cubicBezTo>
                  <a:lnTo>
                    <a:pt x="552355" y="462803"/>
                  </a:lnTo>
                  <a:cubicBezTo>
                    <a:pt x="552355" y="498567"/>
                    <a:pt x="538148" y="532865"/>
                    <a:pt x="512859" y="558154"/>
                  </a:cubicBezTo>
                  <a:cubicBezTo>
                    <a:pt x="487571" y="583443"/>
                    <a:pt x="453272" y="597650"/>
                    <a:pt x="417508" y="597650"/>
                  </a:cubicBezTo>
                  <a:lnTo>
                    <a:pt x="134846" y="597650"/>
                  </a:lnTo>
                  <a:cubicBezTo>
                    <a:pt x="99083" y="597650"/>
                    <a:pt x="64784" y="583443"/>
                    <a:pt x="39496" y="558154"/>
                  </a:cubicBezTo>
                  <a:cubicBezTo>
                    <a:pt x="14207" y="532865"/>
                    <a:pt x="0" y="498567"/>
                    <a:pt x="0" y="462803"/>
                  </a:cubicBezTo>
                  <a:lnTo>
                    <a:pt x="0" y="134846"/>
                  </a:lnTo>
                  <a:cubicBezTo>
                    <a:pt x="0" y="99083"/>
                    <a:pt x="14207" y="64784"/>
                    <a:pt x="39496" y="39496"/>
                  </a:cubicBezTo>
                  <a:cubicBezTo>
                    <a:pt x="64784" y="14207"/>
                    <a:pt x="99083" y="0"/>
                    <a:pt x="134846" y="0"/>
                  </a:cubicBezTo>
                  <a:close/>
                </a:path>
              </a:pathLst>
            </a:custGeom>
            <a:solidFill>
              <a:srgbClr val="808970"/>
            </a:solidFill>
          </p:spPr>
        </p:sp>
        <p:sp>
          <p:nvSpPr>
            <p:cNvPr id="6" name="TextBox 6"/>
            <p:cNvSpPr txBox="1"/>
            <p:nvPr/>
          </p:nvSpPr>
          <p:spPr>
            <a:xfrm>
              <a:off x="0" y="-209550"/>
              <a:ext cx="552355" cy="807200"/>
            </a:xfrm>
            <a:prstGeom prst="rect">
              <a:avLst/>
            </a:prstGeom>
          </p:spPr>
          <p:txBody>
            <a:bodyPr lIns="50800" tIns="50800" rIns="50800" bIns="50800" rtlCol="0" anchor="ctr"/>
            <a:lstStyle/>
            <a:p>
              <a:pPr algn="ctr">
                <a:lnSpc>
                  <a:spcPts val="9799"/>
                </a:lnSpc>
              </a:pPr>
              <a:r>
                <a:rPr lang="en-US" sz="6999">
                  <a:solidFill>
                    <a:srgbClr val="FFFFFF"/>
                  </a:solidFill>
                  <a:latin typeface="Bryndan Write"/>
                </a:rPr>
                <a:t>01</a:t>
              </a:r>
            </a:p>
          </p:txBody>
        </p:sp>
      </p:grpSp>
      <p:grpSp>
        <p:nvGrpSpPr>
          <p:cNvPr id="7" name="Group 7"/>
          <p:cNvGrpSpPr/>
          <p:nvPr/>
        </p:nvGrpSpPr>
        <p:grpSpPr>
          <a:xfrm>
            <a:off x="1637433" y="4578658"/>
            <a:ext cx="1148259" cy="1181991"/>
            <a:chOff x="0" y="0"/>
            <a:chExt cx="552355" cy="568581"/>
          </a:xfrm>
        </p:grpSpPr>
        <p:sp>
          <p:nvSpPr>
            <p:cNvPr id="8" name="Freeform 8"/>
            <p:cNvSpPr/>
            <p:nvPr/>
          </p:nvSpPr>
          <p:spPr>
            <a:xfrm>
              <a:off x="0" y="0"/>
              <a:ext cx="552355" cy="568581"/>
            </a:xfrm>
            <a:custGeom>
              <a:avLst/>
              <a:gdLst/>
              <a:ahLst/>
              <a:cxnLst/>
              <a:rect l="l" t="t" r="r" b="b"/>
              <a:pathLst>
                <a:path w="552355" h="568581">
                  <a:moveTo>
                    <a:pt x="134846" y="0"/>
                  </a:moveTo>
                  <a:lnTo>
                    <a:pt x="417508" y="0"/>
                  </a:lnTo>
                  <a:cubicBezTo>
                    <a:pt x="453272" y="0"/>
                    <a:pt x="487571" y="14207"/>
                    <a:pt x="512859" y="39496"/>
                  </a:cubicBezTo>
                  <a:cubicBezTo>
                    <a:pt x="538148" y="64784"/>
                    <a:pt x="552355" y="99083"/>
                    <a:pt x="552355" y="134846"/>
                  </a:cubicBezTo>
                  <a:lnTo>
                    <a:pt x="552355" y="433735"/>
                  </a:lnTo>
                  <a:cubicBezTo>
                    <a:pt x="552355" y="508209"/>
                    <a:pt x="491982" y="568581"/>
                    <a:pt x="417508" y="568581"/>
                  </a:cubicBezTo>
                  <a:lnTo>
                    <a:pt x="134846" y="568581"/>
                  </a:lnTo>
                  <a:cubicBezTo>
                    <a:pt x="99083" y="568581"/>
                    <a:pt x="64784" y="554374"/>
                    <a:pt x="39496" y="529086"/>
                  </a:cubicBezTo>
                  <a:cubicBezTo>
                    <a:pt x="14207" y="503797"/>
                    <a:pt x="0" y="469499"/>
                    <a:pt x="0" y="433735"/>
                  </a:cubicBezTo>
                  <a:lnTo>
                    <a:pt x="0" y="134846"/>
                  </a:lnTo>
                  <a:cubicBezTo>
                    <a:pt x="0" y="99083"/>
                    <a:pt x="14207" y="64784"/>
                    <a:pt x="39496" y="39496"/>
                  </a:cubicBezTo>
                  <a:cubicBezTo>
                    <a:pt x="64784" y="14207"/>
                    <a:pt x="99083" y="0"/>
                    <a:pt x="134846" y="0"/>
                  </a:cubicBezTo>
                  <a:close/>
                </a:path>
              </a:pathLst>
            </a:custGeom>
            <a:solidFill>
              <a:srgbClr val="A2AB91"/>
            </a:solidFill>
          </p:spPr>
        </p:sp>
        <p:sp>
          <p:nvSpPr>
            <p:cNvPr id="9" name="TextBox 9"/>
            <p:cNvSpPr txBox="1"/>
            <p:nvPr/>
          </p:nvSpPr>
          <p:spPr>
            <a:xfrm>
              <a:off x="0" y="-209550"/>
              <a:ext cx="552355" cy="778131"/>
            </a:xfrm>
            <a:prstGeom prst="rect">
              <a:avLst/>
            </a:prstGeom>
          </p:spPr>
          <p:txBody>
            <a:bodyPr lIns="50800" tIns="50800" rIns="50800" bIns="50800" rtlCol="0" anchor="ctr"/>
            <a:lstStyle/>
            <a:p>
              <a:pPr algn="ctr">
                <a:lnSpc>
                  <a:spcPts val="9799"/>
                </a:lnSpc>
              </a:pPr>
              <a:r>
                <a:rPr lang="en-US" sz="6999">
                  <a:solidFill>
                    <a:srgbClr val="FFFFFF"/>
                  </a:solidFill>
                  <a:latin typeface="Bryndan Write"/>
                </a:rPr>
                <a:t>02</a:t>
              </a:r>
            </a:p>
          </p:txBody>
        </p:sp>
      </p:grpSp>
      <p:grpSp>
        <p:nvGrpSpPr>
          <p:cNvPr id="10" name="Group 10"/>
          <p:cNvGrpSpPr/>
          <p:nvPr/>
        </p:nvGrpSpPr>
        <p:grpSpPr>
          <a:xfrm>
            <a:off x="1637433" y="7039867"/>
            <a:ext cx="1148259" cy="1315836"/>
            <a:chOff x="0" y="0"/>
            <a:chExt cx="552355" cy="632965"/>
          </a:xfrm>
        </p:grpSpPr>
        <p:sp>
          <p:nvSpPr>
            <p:cNvPr id="11" name="Freeform 11"/>
            <p:cNvSpPr/>
            <p:nvPr/>
          </p:nvSpPr>
          <p:spPr>
            <a:xfrm>
              <a:off x="0" y="0"/>
              <a:ext cx="552355" cy="632965"/>
            </a:xfrm>
            <a:custGeom>
              <a:avLst/>
              <a:gdLst/>
              <a:ahLst/>
              <a:cxnLst/>
              <a:rect l="l" t="t" r="r" b="b"/>
              <a:pathLst>
                <a:path w="552355" h="632965">
                  <a:moveTo>
                    <a:pt x="134846" y="0"/>
                  </a:moveTo>
                  <a:lnTo>
                    <a:pt x="417508" y="0"/>
                  </a:lnTo>
                  <a:cubicBezTo>
                    <a:pt x="453272" y="0"/>
                    <a:pt x="487571" y="14207"/>
                    <a:pt x="512859" y="39496"/>
                  </a:cubicBezTo>
                  <a:cubicBezTo>
                    <a:pt x="538148" y="64784"/>
                    <a:pt x="552355" y="99083"/>
                    <a:pt x="552355" y="134846"/>
                  </a:cubicBezTo>
                  <a:lnTo>
                    <a:pt x="552355" y="498119"/>
                  </a:lnTo>
                  <a:cubicBezTo>
                    <a:pt x="552355" y="533882"/>
                    <a:pt x="538148" y="568181"/>
                    <a:pt x="512859" y="593470"/>
                  </a:cubicBezTo>
                  <a:cubicBezTo>
                    <a:pt x="487571" y="618758"/>
                    <a:pt x="453272" y="632965"/>
                    <a:pt x="417508" y="632965"/>
                  </a:cubicBezTo>
                  <a:lnTo>
                    <a:pt x="134846" y="632965"/>
                  </a:lnTo>
                  <a:cubicBezTo>
                    <a:pt x="99083" y="632965"/>
                    <a:pt x="64784" y="618758"/>
                    <a:pt x="39496" y="593470"/>
                  </a:cubicBezTo>
                  <a:cubicBezTo>
                    <a:pt x="14207" y="568181"/>
                    <a:pt x="0" y="533882"/>
                    <a:pt x="0" y="498119"/>
                  </a:cubicBezTo>
                  <a:lnTo>
                    <a:pt x="0" y="134846"/>
                  </a:lnTo>
                  <a:cubicBezTo>
                    <a:pt x="0" y="99083"/>
                    <a:pt x="14207" y="64784"/>
                    <a:pt x="39496" y="39496"/>
                  </a:cubicBezTo>
                  <a:cubicBezTo>
                    <a:pt x="64784" y="14207"/>
                    <a:pt x="99083" y="0"/>
                    <a:pt x="134846" y="0"/>
                  </a:cubicBezTo>
                  <a:close/>
                </a:path>
              </a:pathLst>
            </a:custGeom>
            <a:solidFill>
              <a:srgbClr val="A2AB91"/>
            </a:solidFill>
          </p:spPr>
        </p:sp>
        <p:sp>
          <p:nvSpPr>
            <p:cNvPr id="12" name="TextBox 12"/>
            <p:cNvSpPr txBox="1"/>
            <p:nvPr/>
          </p:nvSpPr>
          <p:spPr>
            <a:xfrm>
              <a:off x="0" y="-209550"/>
              <a:ext cx="552355" cy="842515"/>
            </a:xfrm>
            <a:prstGeom prst="rect">
              <a:avLst/>
            </a:prstGeom>
          </p:spPr>
          <p:txBody>
            <a:bodyPr lIns="50800" tIns="50800" rIns="50800" bIns="50800" rtlCol="0" anchor="ctr"/>
            <a:lstStyle/>
            <a:p>
              <a:pPr algn="ctr">
                <a:lnSpc>
                  <a:spcPts val="9799"/>
                </a:lnSpc>
              </a:pPr>
              <a:r>
                <a:rPr lang="en-US" sz="6999">
                  <a:solidFill>
                    <a:srgbClr val="FFFFFF"/>
                  </a:solidFill>
                  <a:latin typeface="Bryndan Write"/>
                </a:rPr>
                <a:t>03</a:t>
              </a:r>
            </a:p>
          </p:txBody>
        </p:sp>
      </p:grpSp>
      <p:sp>
        <p:nvSpPr>
          <p:cNvPr id="13" name="Freeform 13"/>
          <p:cNvSpPr/>
          <p:nvPr/>
        </p:nvSpPr>
        <p:spPr>
          <a:xfrm>
            <a:off x="-731453" y="8805889"/>
            <a:ext cx="19750906" cy="7143244"/>
          </a:xfrm>
          <a:custGeom>
            <a:avLst/>
            <a:gdLst/>
            <a:ahLst/>
            <a:cxnLst/>
            <a:rect l="l" t="t" r="r" b="b"/>
            <a:pathLst>
              <a:path w="19750906" h="7143244">
                <a:moveTo>
                  <a:pt x="0" y="0"/>
                </a:moveTo>
                <a:lnTo>
                  <a:pt x="19750906" y="0"/>
                </a:lnTo>
                <a:lnTo>
                  <a:pt x="19750906" y="7143244"/>
                </a:lnTo>
                <a:lnTo>
                  <a:pt x="0" y="7143244"/>
                </a:lnTo>
                <a:lnTo>
                  <a:pt x="0" y="0"/>
                </a:lnTo>
                <a:close/>
              </a:path>
            </a:pathLst>
          </a:custGeom>
          <a:blipFill>
            <a:blip r:embed="rId3"/>
            <a:stretch>
              <a:fillRect/>
            </a:stretch>
          </a:blipFill>
        </p:spPr>
      </p:sp>
      <p:sp>
        <p:nvSpPr>
          <p:cNvPr id="14" name="Freeform 14"/>
          <p:cNvSpPr/>
          <p:nvPr/>
        </p:nvSpPr>
        <p:spPr>
          <a:xfrm>
            <a:off x="15829945" y="-1459253"/>
            <a:ext cx="3189508" cy="3384093"/>
          </a:xfrm>
          <a:custGeom>
            <a:avLst/>
            <a:gdLst/>
            <a:ahLst/>
            <a:cxnLst/>
            <a:rect l="l" t="t" r="r" b="b"/>
            <a:pathLst>
              <a:path w="3189508" h="3384093">
                <a:moveTo>
                  <a:pt x="0" y="0"/>
                </a:moveTo>
                <a:lnTo>
                  <a:pt x="3189508" y="0"/>
                </a:lnTo>
                <a:lnTo>
                  <a:pt x="3189508" y="3384093"/>
                </a:lnTo>
                <a:lnTo>
                  <a:pt x="0" y="338409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1552075" y="6663656"/>
            <a:ext cx="3189508" cy="3384093"/>
          </a:xfrm>
          <a:custGeom>
            <a:avLst/>
            <a:gdLst/>
            <a:ahLst/>
            <a:cxnLst/>
            <a:rect l="l" t="t" r="r" b="b"/>
            <a:pathLst>
              <a:path w="3189508" h="3384093">
                <a:moveTo>
                  <a:pt x="0" y="0"/>
                </a:moveTo>
                <a:lnTo>
                  <a:pt x="3189508" y="0"/>
                </a:lnTo>
                <a:lnTo>
                  <a:pt x="3189508" y="3384093"/>
                </a:lnTo>
                <a:lnTo>
                  <a:pt x="0" y="338409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extBox 16"/>
          <p:cNvSpPr txBox="1"/>
          <p:nvPr/>
        </p:nvSpPr>
        <p:spPr>
          <a:xfrm>
            <a:off x="3174717" y="2550632"/>
            <a:ext cx="4681107" cy="514985"/>
          </a:xfrm>
          <a:prstGeom prst="rect">
            <a:avLst/>
          </a:prstGeom>
        </p:spPr>
        <p:txBody>
          <a:bodyPr lIns="0" tIns="0" rIns="0" bIns="0" rtlCol="0" anchor="t">
            <a:spAutoFit/>
          </a:bodyPr>
          <a:lstStyle/>
          <a:p>
            <a:pPr>
              <a:lnSpc>
                <a:spcPts val="3745"/>
              </a:lnSpc>
            </a:pPr>
            <a:r>
              <a:rPr lang="en-US" sz="3500">
                <a:solidFill>
                  <a:srgbClr val="000000"/>
                </a:solidFill>
                <a:latin typeface="Bryndan Write"/>
              </a:rPr>
              <a:t>Business Understanding</a:t>
            </a:r>
          </a:p>
        </p:txBody>
      </p:sp>
      <p:sp>
        <p:nvSpPr>
          <p:cNvPr id="17" name="TextBox 17"/>
          <p:cNvSpPr txBox="1"/>
          <p:nvPr/>
        </p:nvSpPr>
        <p:spPr>
          <a:xfrm>
            <a:off x="3231867" y="4890770"/>
            <a:ext cx="4139803" cy="514985"/>
          </a:xfrm>
          <a:prstGeom prst="rect">
            <a:avLst/>
          </a:prstGeom>
        </p:spPr>
        <p:txBody>
          <a:bodyPr lIns="0" tIns="0" rIns="0" bIns="0" rtlCol="0" anchor="t">
            <a:spAutoFit/>
          </a:bodyPr>
          <a:lstStyle/>
          <a:p>
            <a:pPr>
              <a:lnSpc>
                <a:spcPts val="3745"/>
              </a:lnSpc>
            </a:pPr>
            <a:r>
              <a:rPr lang="en-US" sz="3500">
                <a:solidFill>
                  <a:srgbClr val="000000"/>
                </a:solidFill>
                <a:latin typeface="Bryndan Write"/>
              </a:rPr>
              <a:t>Data Understanding</a:t>
            </a:r>
          </a:p>
        </p:txBody>
      </p:sp>
      <p:sp>
        <p:nvSpPr>
          <p:cNvPr id="18" name="TextBox 18"/>
          <p:cNvSpPr txBox="1"/>
          <p:nvPr/>
        </p:nvSpPr>
        <p:spPr>
          <a:xfrm>
            <a:off x="3222342" y="7357717"/>
            <a:ext cx="3668999" cy="514985"/>
          </a:xfrm>
          <a:prstGeom prst="rect">
            <a:avLst/>
          </a:prstGeom>
        </p:spPr>
        <p:txBody>
          <a:bodyPr lIns="0" tIns="0" rIns="0" bIns="0" rtlCol="0" anchor="t">
            <a:spAutoFit/>
          </a:bodyPr>
          <a:lstStyle/>
          <a:p>
            <a:pPr>
              <a:lnSpc>
                <a:spcPts val="3745"/>
              </a:lnSpc>
            </a:pPr>
            <a:r>
              <a:rPr lang="en-US" sz="3500">
                <a:solidFill>
                  <a:srgbClr val="000000"/>
                </a:solidFill>
                <a:latin typeface="Bryndan Write"/>
              </a:rPr>
              <a:t>Data Preparation</a:t>
            </a:r>
          </a:p>
        </p:txBody>
      </p:sp>
      <p:grpSp>
        <p:nvGrpSpPr>
          <p:cNvPr id="19" name="Group 19"/>
          <p:cNvGrpSpPr/>
          <p:nvPr/>
        </p:nvGrpSpPr>
        <p:grpSpPr>
          <a:xfrm>
            <a:off x="10402830" y="2305317"/>
            <a:ext cx="1148259" cy="1242420"/>
            <a:chOff x="0" y="0"/>
            <a:chExt cx="552355" cy="597650"/>
          </a:xfrm>
        </p:grpSpPr>
        <p:sp>
          <p:nvSpPr>
            <p:cNvPr id="20" name="Freeform 20"/>
            <p:cNvSpPr/>
            <p:nvPr/>
          </p:nvSpPr>
          <p:spPr>
            <a:xfrm>
              <a:off x="0" y="0"/>
              <a:ext cx="552355" cy="597650"/>
            </a:xfrm>
            <a:custGeom>
              <a:avLst/>
              <a:gdLst/>
              <a:ahLst/>
              <a:cxnLst/>
              <a:rect l="l" t="t" r="r" b="b"/>
              <a:pathLst>
                <a:path w="552355" h="597650">
                  <a:moveTo>
                    <a:pt x="134846" y="0"/>
                  </a:moveTo>
                  <a:lnTo>
                    <a:pt x="417508" y="0"/>
                  </a:lnTo>
                  <a:cubicBezTo>
                    <a:pt x="453272" y="0"/>
                    <a:pt x="487571" y="14207"/>
                    <a:pt x="512859" y="39496"/>
                  </a:cubicBezTo>
                  <a:cubicBezTo>
                    <a:pt x="538148" y="64784"/>
                    <a:pt x="552355" y="99083"/>
                    <a:pt x="552355" y="134846"/>
                  </a:cubicBezTo>
                  <a:lnTo>
                    <a:pt x="552355" y="462803"/>
                  </a:lnTo>
                  <a:cubicBezTo>
                    <a:pt x="552355" y="498567"/>
                    <a:pt x="538148" y="532865"/>
                    <a:pt x="512859" y="558154"/>
                  </a:cubicBezTo>
                  <a:cubicBezTo>
                    <a:pt x="487571" y="583443"/>
                    <a:pt x="453272" y="597650"/>
                    <a:pt x="417508" y="597650"/>
                  </a:cubicBezTo>
                  <a:lnTo>
                    <a:pt x="134846" y="597650"/>
                  </a:lnTo>
                  <a:cubicBezTo>
                    <a:pt x="99083" y="597650"/>
                    <a:pt x="64784" y="583443"/>
                    <a:pt x="39496" y="558154"/>
                  </a:cubicBezTo>
                  <a:cubicBezTo>
                    <a:pt x="14207" y="532865"/>
                    <a:pt x="0" y="498567"/>
                    <a:pt x="0" y="462803"/>
                  </a:cubicBezTo>
                  <a:lnTo>
                    <a:pt x="0" y="134846"/>
                  </a:lnTo>
                  <a:cubicBezTo>
                    <a:pt x="0" y="99083"/>
                    <a:pt x="14207" y="64784"/>
                    <a:pt x="39496" y="39496"/>
                  </a:cubicBezTo>
                  <a:cubicBezTo>
                    <a:pt x="64784" y="14207"/>
                    <a:pt x="99083" y="0"/>
                    <a:pt x="134846" y="0"/>
                  </a:cubicBezTo>
                  <a:close/>
                </a:path>
              </a:pathLst>
            </a:custGeom>
            <a:solidFill>
              <a:srgbClr val="808970"/>
            </a:solidFill>
          </p:spPr>
        </p:sp>
        <p:sp>
          <p:nvSpPr>
            <p:cNvPr id="21" name="TextBox 21"/>
            <p:cNvSpPr txBox="1"/>
            <p:nvPr/>
          </p:nvSpPr>
          <p:spPr>
            <a:xfrm>
              <a:off x="0" y="-209550"/>
              <a:ext cx="552355" cy="807200"/>
            </a:xfrm>
            <a:prstGeom prst="rect">
              <a:avLst/>
            </a:prstGeom>
          </p:spPr>
          <p:txBody>
            <a:bodyPr lIns="50800" tIns="50800" rIns="50800" bIns="50800" rtlCol="0" anchor="ctr"/>
            <a:lstStyle/>
            <a:p>
              <a:pPr algn="ctr">
                <a:lnSpc>
                  <a:spcPts val="9799"/>
                </a:lnSpc>
              </a:pPr>
              <a:r>
                <a:rPr lang="en-US" sz="6999">
                  <a:solidFill>
                    <a:srgbClr val="FFFFFF"/>
                  </a:solidFill>
                  <a:latin typeface="Bryndan Write"/>
                </a:rPr>
                <a:t>04</a:t>
              </a:r>
            </a:p>
          </p:txBody>
        </p:sp>
      </p:grpSp>
      <p:grpSp>
        <p:nvGrpSpPr>
          <p:cNvPr id="22" name="Group 22"/>
          <p:cNvGrpSpPr/>
          <p:nvPr/>
        </p:nvGrpSpPr>
        <p:grpSpPr>
          <a:xfrm>
            <a:off x="10402830" y="4603788"/>
            <a:ext cx="1148259" cy="1181991"/>
            <a:chOff x="0" y="0"/>
            <a:chExt cx="552355" cy="568581"/>
          </a:xfrm>
        </p:grpSpPr>
        <p:sp>
          <p:nvSpPr>
            <p:cNvPr id="23" name="Freeform 23"/>
            <p:cNvSpPr/>
            <p:nvPr/>
          </p:nvSpPr>
          <p:spPr>
            <a:xfrm>
              <a:off x="0" y="0"/>
              <a:ext cx="552355" cy="568581"/>
            </a:xfrm>
            <a:custGeom>
              <a:avLst/>
              <a:gdLst/>
              <a:ahLst/>
              <a:cxnLst/>
              <a:rect l="l" t="t" r="r" b="b"/>
              <a:pathLst>
                <a:path w="552355" h="568581">
                  <a:moveTo>
                    <a:pt x="134846" y="0"/>
                  </a:moveTo>
                  <a:lnTo>
                    <a:pt x="417508" y="0"/>
                  </a:lnTo>
                  <a:cubicBezTo>
                    <a:pt x="453272" y="0"/>
                    <a:pt x="487571" y="14207"/>
                    <a:pt x="512859" y="39496"/>
                  </a:cubicBezTo>
                  <a:cubicBezTo>
                    <a:pt x="538148" y="64784"/>
                    <a:pt x="552355" y="99083"/>
                    <a:pt x="552355" y="134846"/>
                  </a:cubicBezTo>
                  <a:lnTo>
                    <a:pt x="552355" y="433735"/>
                  </a:lnTo>
                  <a:cubicBezTo>
                    <a:pt x="552355" y="508209"/>
                    <a:pt x="491982" y="568581"/>
                    <a:pt x="417508" y="568581"/>
                  </a:cubicBezTo>
                  <a:lnTo>
                    <a:pt x="134846" y="568581"/>
                  </a:lnTo>
                  <a:cubicBezTo>
                    <a:pt x="99083" y="568581"/>
                    <a:pt x="64784" y="554374"/>
                    <a:pt x="39496" y="529086"/>
                  </a:cubicBezTo>
                  <a:cubicBezTo>
                    <a:pt x="14207" y="503797"/>
                    <a:pt x="0" y="469499"/>
                    <a:pt x="0" y="433735"/>
                  </a:cubicBezTo>
                  <a:lnTo>
                    <a:pt x="0" y="134846"/>
                  </a:lnTo>
                  <a:cubicBezTo>
                    <a:pt x="0" y="99083"/>
                    <a:pt x="14207" y="64784"/>
                    <a:pt x="39496" y="39496"/>
                  </a:cubicBezTo>
                  <a:cubicBezTo>
                    <a:pt x="64784" y="14207"/>
                    <a:pt x="99083" y="0"/>
                    <a:pt x="134846" y="0"/>
                  </a:cubicBezTo>
                  <a:close/>
                </a:path>
              </a:pathLst>
            </a:custGeom>
            <a:solidFill>
              <a:srgbClr val="A2AB91"/>
            </a:solidFill>
          </p:spPr>
        </p:sp>
        <p:sp>
          <p:nvSpPr>
            <p:cNvPr id="24" name="TextBox 24"/>
            <p:cNvSpPr txBox="1"/>
            <p:nvPr/>
          </p:nvSpPr>
          <p:spPr>
            <a:xfrm>
              <a:off x="0" y="-209550"/>
              <a:ext cx="552355" cy="778131"/>
            </a:xfrm>
            <a:prstGeom prst="rect">
              <a:avLst/>
            </a:prstGeom>
          </p:spPr>
          <p:txBody>
            <a:bodyPr lIns="50800" tIns="50800" rIns="50800" bIns="50800" rtlCol="0" anchor="ctr"/>
            <a:lstStyle/>
            <a:p>
              <a:pPr algn="ctr">
                <a:lnSpc>
                  <a:spcPts val="9799"/>
                </a:lnSpc>
              </a:pPr>
              <a:r>
                <a:rPr lang="en-US" sz="6999">
                  <a:solidFill>
                    <a:srgbClr val="FFFFFF"/>
                  </a:solidFill>
                  <a:latin typeface="Bryndan Write"/>
                </a:rPr>
                <a:t>05</a:t>
              </a:r>
            </a:p>
          </p:txBody>
        </p:sp>
      </p:grpSp>
      <p:grpSp>
        <p:nvGrpSpPr>
          <p:cNvPr id="25" name="Group 25"/>
          <p:cNvGrpSpPr/>
          <p:nvPr/>
        </p:nvGrpSpPr>
        <p:grpSpPr>
          <a:xfrm>
            <a:off x="10402830" y="7064997"/>
            <a:ext cx="1148259" cy="1315836"/>
            <a:chOff x="0" y="0"/>
            <a:chExt cx="552355" cy="632965"/>
          </a:xfrm>
        </p:grpSpPr>
        <p:sp>
          <p:nvSpPr>
            <p:cNvPr id="26" name="Freeform 26"/>
            <p:cNvSpPr/>
            <p:nvPr/>
          </p:nvSpPr>
          <p:spPr>
            <a:xfrm>
              <a:off x="0" y="0"/>
              <a:ext cx="552355" cy="632965"/>
            </a:xfrm>
            <a:custGeom>
              <a:avLst/>
              <a:gdLst/>
              <a:ahLst/>
              <a:cxnLst/>
              <a:rect l="l" t="t" r="r" b="b"/>
              <a:pathLst>
                <a:path w="552355" h="632965">
                  <a:moveTo>
                    <a:pt x="134846" y="0"/>
                  </a:moveTo>
                  <a:lnTo>
                    <a:pt x="417508" y="0"/>
                  </a:lnTo>
                  <a:cubicBezTo>
                    <a:pt x="453272" y="0"/>
                    <a:pt x="487571" y="14207"/>
                    <a:pt x="512859" y="39496"/>
                  </a:cubicBezTo>
                  <a:cubicBezTo>
                    <a:pt x="538148" y="64784"/>
                    <a:pt x="552355" y="99083"/>
                    <a:pt x="552355" y="134846"/>
                  </a:cubicBezTo>
                  <a:lnTo>
                    <a:pt x="552355" y="498119"/>
                  </a:lnTo>
                  <a:cubicBezTo>
                    <a:pt x="552355" y="533882"/>
                    <a:pt x="538148" y="568181"/>
                    <a:pt x="512859" y="593470"/>
                  </a:cubicBezTo>
                  <a:cubicBezTo>
                    <a:pt x="487571" y="618758"/>
                    <a:pt x="453272" y="632965"/>
                    <a:pt x="417508" y="632965"/>
                  </a:cubicBezTo>
                  <a:lnTo>
                    <a:pt x="134846" y="632965"/>
                  </a:lnTo>
                  <a:cubicBezTo>
                    <a:pt x="99083" y="632965"/>
                    <a:pt x="64784" y="618758"/>
                    <a:pt x="39496" y="593470"/>
                  </a:cubicBezTo>
                  <a:cubicBezTo>
                    <a:pt x="14207" y="568181"/>
                    <a:pt x="0" y="533882"/>
                    <a:pt x="0" y="498119"/>
                  </a:cubicBezTo>
                  <a:lnTo>
                    <a:pt x="0" y="134846"/>
                  </a:lnTo>
                  <a:cubicBezTo>
                    <a:pt x="0" y="99083"/>
                    <a:pt x="14207" y="64784"/>
                    <a:pt x="39496" y="39496"/>
                  </a:cubicBezTo>
                  <a:cubicBezTo>
                    <a:pt x="64784" y="14207"/>
                    <a:pt x="99083" y="0"/>
                    <a:pt x="134846" y="0"/>
                  </a:cubicBezTo>
                  <a:close/>
                </a:path>
              </a:pathLst>
            </a:custGeom>
            <a:solidFill>
              <a:srgbClr val="A2AB91"/>
            </a:solidFill>
          </p:spPr>
        </p:sp>
        <p:sp>
          <p:nvSpPr>
            <p:cNvPr id="27" name="TextBox 27"/>
            <p:cNvSpPr txBox="1"/>
            <p:nvPr/>
          </p:nvSpPr>
          <p:spPr>
            <a:xfrm>
              <a:off x="0" y="-209550"/>
              <a:ext cx="552355" cy="842515"/>
            </a:xfrm>
            <a:prstGeom prst="rect">
              <a:avLst/>
            </a:prstGeom>
          </p:spPr>
          <p:txBody>
            <a:bodyPr lIns="50800" tIns="50800" rIns="50800" bIns="50800" rtlCol="0" anchor="ctr"/>
            <a:lstStyle/>
            <a:p>
              <a:pPr algn="ctr">
                <a:lnSpc>
                  <a:spcPts val="9799"/>
                </a:lnSpc>
              </a:pPr>
              <a:r>
                <a:rPr lang="en-US" sz="6999">
                  <a:solidFill>
                    <a:srgbClr val="FFFFFF"/>
                  </a:solidFill>
                  <a:latin typeface="Bryndan Write"/>
                </a:rPr>
                <a:t>06</a:t>
              </a:r>
            </a:p>
          </p:txBody>
        </p:sp>
      </p:grpSp>
      <p:sp>
        <p:nvSpPr>
          <p:cNvPr id="28" name="TextBox 28"/>
          <p:cNvSpPr txBox="1"/>
          <p:nvPr/>
        </p:nvSpPr>
        <p:spPr>
          <a:xfrm>
            <a:off x="11940114" y="2575761"/>
            <a:ext cx="6046561" cy="514985"/>
          </a:xfrm>
          <a:prstGeom prst="rect">
            <a:avLst/>
          </a:prstGeom>
        </p:spPr>
        <p:txBody>
          <a:bodyPr lIns="0" tIns="0" rIns="0" bIns="0" rtlCol="0" anchor="t">
            <a:spAutoFit/>
          </a:bodyPr>
          <a:lstStyle/>
          <a:p>
            <a:pPr>
              <a:lnSpc>
                <a:spcPts val="3745"/>
              </a:lnSpc>
            </a:pPr>
            <a:r>
              <a:rPr lang="en-US" sz="3500">
                <a:solidFill>
                  <a:srgbClr val="000000"/>
                </a:solidFill>
                <a:latin typeface="Bryndan Write"/>
              </a:rPr>
              <a:t>Modeling</a:t>
            </a:r>
          </a:p>
        </p:txBody>
      </p:sp>
      <p:sp>
        <p:nvSpPr>
          <p:cNvPr id="29" name="TextBox 29"/>
          <p:cNvSpPr txBox="1"/>
          <p:nvPr/>
        </p:nvSpPr>
        <p:spPr>
          <a:xfrm>
            <a:off x="11997264" y="4915899"/>
            <a:ext cx="6046561" cy="514985"/>
          </a:xfrm>
          <a:prstGeom prst="rect">
            <a:avLst/>
          </a:prstGeom>
        </p:spPr>
        <p:txBody>
          <a:bodyPr lIns="0" tIns="0" rIns="0" bIns="0" rtlCol="0" anchor="t">
            <a:spAutoFit/>
          </a:bodyPr>
          <a:lstStyle/>
          <a:p>
            <a:pPr>
              <a:lnSpc>
                <a:spcPts val="3745"/>
              </a:lnSpc>
            </a:pPr>
            <a:r>
              <a:rPr lang="en-US" sz="3500">
                <a:solidFill>
                  <a:srgbClr val="000000"/>
                </a:solidFill>
                <a:latin typeface="Bryndan Write"/>
              </a:rPr>
              <a:t>Evaluation</a:t>
            </a:r>
          </a:p>
        </p:txBody>
      </p:sp>
      <p:sp>
        <p:nvSpPr>
          <p:cNvPr id="30" name="TextBox 30"/>
          <p:cNvSpPr txBox="1"/>
          <p:nvPr/>
        </p:nvSpPr>
        <p:spPr>
          <a:xfrm>
            <a:off x="11987739" y="7382846"/>
            <a:ext cx="3668999" cy="514985"/>
          </a:xfrm>
          <a:prstGeom prst="rect">
            <a:avLst/>
          </a:prstGeom>
        </p:spPr>
        <p:txBody>
          <a:bodyPr lIns="0" tIns="0" rIns="0" bIns="0" rtlCol="0" anchor="t">
            <a:spAutoFit/>
          </a:bodyPr>
          <a:lstStyle/>
          <a:p>
            <a:pPr>
              <a:lnSpc>
                <a:spcPts val="3745"/>
              </a:lnSpc>
            </a:pPr>
            <a:r>
              <a:rPr lang="en-US" sz="3500">
                <a:solidFill>
                  <a:srgbClr val="000000"/>
                </a:solidFill>
                <a:latin typeface="Bryndan Write"/>
              </a:rPr>
              <a:t>Deployment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a:off x="-731453" y="1571878"/>
            <a:ext cx="19750906" cy="7143244"/>
          </a:xfrm>
          <a:custGeom>
            <a:avLst/>
            <a:gdLst/>
            <a:ahLst/>
            <a:cxnLst/>
            <a:rect l="l" t="t" r="r" b="b"/>
            <a:pathLst>
              <a:path w="19750906" h="7143244">
                <a:moveTo>
                  <a:pt x="0" y="0"/>
                </a:moveTo>
                <a:lnTo>
                  <a:pt x="19750906" y="0"/>
                </a:lnTo>
                <a:lnTo>
                  <a:pt x="19750906" y="7143244"/>
                </a:lnTo>
                <a:lnTo>
                  <a:pt x="0" y="7143244"/>
                </a:lnTo>
                <a:lnTo>
                  <a:pt x="0" y="0"/>
                </a:lnTo>
                <a:close/>
              </a:path>
            </a:pathLst>
          </a:custGeom>
          <a:blipFill>
            <a:blip r:embed="rId3"/>
            <a:stretch>
              <a:fillRect/>
            </a:stretch>
          </a:blipFill>
        </p:spPr>
      </p:sp>
      <p:sp>
        <p:nvSpPr>
          <p:cNvPr id="4" name="TextBox 4"/>
          <p:cNvSpPr txBox="1"/>
          <p:nvPr/>
        </p:nvSpPr>
        <p:spPr>
          <a:xfrm>
            <a:off x="1563802" y="3386342"/>
            <a:ext cx="15576700" cy="3405924"/>
          </a:xfrm>
          <a:prstGeom prst="rect">
            <a:avLst/>
          </a:prstGeom>
        </p:spPr>
        <p:txBody>
          <a:bodyPr lIns="0" tIns="0" rIns="0" bIns="0" rtlCol="0" anchor="t">
            <a:spAutoFit/>
          </a:bodyPr>
          <a:lstStyle/>
          <a:p>
            <a:pPr algn="ctr">
              <a:lnSpc>
                <a:spcPts val="12557"/>
              </a:lnSpc>
            </a:pPr>
            <a:r>
              <a:rPr lang="en-US" sz="13218">
                <a:solidFill>
                  <a:srgbClr val="000000"/>
                </a:solidFill>
                <a:latin typeface="Bryndan Write Bold"/>
              </a:rPr>
              <a:t>Business Understanding</a:t>
            </a:r>
          </a:p>
        </p:txBody>
      </p:sp>
      <p:sp>
        <p:nvSpPr>
          <p:cNvPr id="5" name="Freeform 5"/>
          <p:cNvSpPr/>
          <p:nvPr/>
        </p:nvSpPr>
        <p:spPr>
          <a:xfrm rot="2225019">
            <a:off x="1510424" y="1727017"/>
            <a:ext cx="945645" cy="890626"/>
          </a:xfrm>
          <a:custGeom>
            <a:avLst/>
            <a:gdLst/>
            <a:ahLst/>
            <a:cxnLst/>
            <a:rect l="l" t="t" r="r" b="b"/>
            <a:pathLst>
              <a:path w="945645" h="890626">
                <a:moveTo>
                  <a:pt x="0" y="0"/>
                </a:moveTo>
                <a:lnTo>
                  <a:pt x="945646" y="0"/>
                </a:lnTo>
                <a:lnTo>
                  <a:pt x="945646" y="890626"/>
                </a:lnTo>
                <a:lnTo>
                  <a:pt x="0" y="8906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966975" y="8200599"/>
            <a:ext cx="4080399" cy="2784873"/>
          </a:xfrm>
          <a:custGeom>
            <a:avLst/>
            <a:gdLst/>
            <a:ahLst/>
            <a:cxnLst/>
            <a:rect l="l" t="t" r="r" b="b"/>
            <a:pathLst>
              <a:path w="4080399" h="2784873">
                <a:moveTo>
                  <a:pt x="0" y="0"/>
                </a:moveTo>
                <a:lnTo>
                  <a:pt x="4080400" y="0"/>
                </a:lnTo>
                <a:lnTo>
                  <a:pt x="4080400" y="2784873"/>
                </a:lnTo>
                <a:lnTo>
                  <a:pt x="0" y="27848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5261551" y="1531976"/>
            <a:ext cx="3757902" cy="922394"/>
          </a:xfrm>
          <a:custGeom>
            <a:avLst/>
            <a:gdLst/>
            <a:ahLst/>
            <a:cxnLst/>
            <a:rect l="l" t="t" r="r" b="b"/>
            <a:pathLst>
              <a:path w="3757902" h="922394">
                <a:moveTo>
                  <a:pt x="0" y="0"/>
                </a:moveTo>
                <a:lnTo>
                  <a:pt x="3757902" y="0"/>
                </a:lnTo>
                <a:lnTo>
                  <a:pt x="3757902" y="922394"/>
                </a:lnTo>
                <a:lnTo>
                  <a:pt x="0" y="9223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4065121" y="630103"/>
            <a:ext cx="2670523" cy="1542227"/>
          </a:xfrm>
          <a:custGeom>
            <a:avLst/>
            <a:gdLst/>
            <a:ahLst/>
            <a:cxnLst/>
            <a:rect l="l" t="t" r="r" b="b"/>
            <a:pathLst>
              <a:path w="2670523" h="1542227">
                <a:moveTo>
                  <a:pt x="0" y="0"/>
                </a:moveTo>
                <a:lnTo>
                  <a:pt x="2670524" y="0"/>
                </a:lnTo>
                <a:lnTo>
                  <a:pt x="2670524" y="1542227"/>
                </a:lnTo>
                <a:lnTo>
                  <a:pt x="0" y="154222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a:off x="15141254" y="7815778"/>
            <a:ext cx="3878199" cy="4114800"/>
          </a:xfrm>
          <a:custGeom>
            <a:avLst/>
            <a:gdLst/>
            <a:ahLst/>
            <a:cxnLst/>
            <a:rect l="l" t="t" r="r" b="b"/>
            <a:pathLst>
              <a:path w="3878199" h="4114800">
                <a:moveTo>
                  <a:pt x="0" y="0"/>
                </a:moveTo>
                <a:lnTo>
                  <a:pt x="3878199" y="0"/>
                </a:lnTo>
                <a:lnTo>
                  <a:pt x="387819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Freeform 10"/>
          <p:cNvSpPr/>
          <p:nvPr/>
        </p:nvSpPr>
        <p:spPr>
          <a:xfrm>
            <a:off x="17080354" y="3730884"/>
            <a:ext cx="3056045" cy="2979644"/>
          </a:xfrm>
          <a:custGeom>
            <a:avLst/>
            <a:gdLst/>
            <a:ahLst/>
            <a:cxnLst/>
            <a:rect l="l" t="t" r="r" b="b"/>
            <a:pathLst>
              <a:path w="3056045" h="2979644">
                <a:moveTo>
                  <a:pt x="0" y="0"/>
                </a:moveTo>
                <a:lnTo>
                  <a:pt x="3056045" y="0"/>
                </a:lnTo>
                <a:lnTo>
                  <a:pt x="3056045" y="2979645"/>
                </a:lnTo>
                <a:lnTo>
                  <a:pt x="0" y="297964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grpSp>
        <p:nvGrpSpPr>
          <p:cNvPr id="3" name="Group 3"/>
          <p:cNvGrpSpPr/>
          <p:nvPr/>
        </p:nvGrpSpPr>
        <p:grpSpPr>
          <a:xfrm>
            <a:off x="1028700" y="3398648"/>
            <a:ext cx="4707272" cy="6212755"/>
            <a:chOff x="0" y="0"/>
            <a:chExt cx="1239775" cy="1636281"/>
          </a:xfrm>
        </p:grpSpPr>
        <p:sp>
          <p:nvSpPr>
            <p:cNvPr id="4" name="Freeform 4"/>
            <p:cNvSpPr/>
            <p:nvPr/>
          </p:nvSpPr>
          <p:spPr>
            <a:xfrm>
              <a:off x="0" y="0"/>
              <a:ext cx="1239775" cy="1636281"/>
            </a:xfrm>
            <a:custGeom>
              <a:avLst/>
              <a:gdLst/>
              <a:ahLst/>
              <a:cxnLst/>
              <a:rect l="l" t="t" r="r" b="b"/>
              <a:pathLst>
                <a:path w="1239775" h="1636281">
                  <a:moveTo>
                    <a:pt x="41117" y="0"/>
                  </a:moveTo>
                  <a:lnTo>
                    <a:pt x="1198659" y="0"/>
                  </a:lnTo>
                  <a:cubicBezTo>
                    <a:pt x="1209563" y="0"/>
                    <a:pt x="1220022" y="4332"/>
                    <a:pt x="1227733" y="12043"/>
                  </a:cubicBezTo>
                  <a:cubicBezTo>
                    <a:pt x="1235443" y="19754"/>
                    <a:pt x="1239775" y="30212"/>
                    <a:pt x="1239775" y="41117"/>
                  </a:cubicBezTo>
                  <a:lnTo>
                    <a:pt x="1239775" y="1595164"/>
                  </a:lnTo>
                  <a:cubicBezTo>
                    <a:pt x="1239775" y="1606069"/>
                    <a:pt x="1235443" y="1616527"/>
                    <a:pt x="1227733" y="1624238"/>
                  </a:cubicBezTo>
                  <a:cubicBezTo>
                    <a:pt x="1220022" y="1631949"/>
                    <a:pt x="1209563" y="1636281"/>
                    <a:pt x="1198659" y="1636281"/>
                  </a:cubicBezTo>
                  <a:lnTo>
                    <a:pt x="41117" y="1636281"/>
                  </a:lnTo>
                  <a:cubicBezTo>
                    <a:pt x="30212" y="1636281"/>
                    <a:pt x="19754" y="1631949"/>
                    <a:pt x="12043" y="1624238"/>
                  </a:cubicBezTo>
                  <a:cubicBezTo>
                    <a:pt x="4332" y="1616527"/>
                    <a:pt x="0" y="1606069"/>
                    <a:pt x="0" y="1595164"/>
                  </a:cubicBezTo>
                  <a:lnTo>
                    <a:pt x="0" y="41117"/>
                  </a:lnTo>
                  <a:cubicBezTo>
                    <a:pt x="0" y="30212"/>
                    <a:pt x="4332" y="19754"/>
                    <a:pt x="12043" y="12043"/>
                  </a:cubicBezTo>
                  <a:cubicBezTo>
                    <a:pt x="19754" y="4332"/>
                    <a:pt x="30212" y="0"/>
                    <a:pt x="41117" y="0"/>
                  </a:cubicBezTo>
                  <a:close/>
                </a:path>
              </a:pathLst>
            </a:custGeom>
            <a:solidFill>
              <a:srgbClr val="A2AB91"/>
            </a:solidFill>
          </p:spPr>
        </p:sp>
        <p:sp>
          <p:nvSpPr>
            <p:cNvPr id="5" name="TextBox 5"/>
            <p:cNvSpPr txBox="1"/>
            <p:nvPr/>
          </p:nvSpPr>
          <p:spPr>
            <a:xfrm>
              <a:off x="0" y="-38100"/>
              <a:ext cx="1239775" cy="1674381"/>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rot="6145841">
            <a:off x="15599564" y="380486"/>
            <a:ext cx="1423225" cy="1296429"/>
          </a:xfrm>
          <a:custGeom>
            <a:avLst/>
            <a:gdLst/>
            <a:ahLst/>
            <a:cxnLst/>
            <a:rect l="l" t="t" r="r" b="b"/>
            <a:pathLst>
              <a:path w="1423225" h="1296429">
                <a:moveTo>
                  <a:pt x="0" y="0"/>
                </a:moveTo>
                <a:lnTo>
                  <a:pt x="1423225" y="0"/>
                </a:lnTo>
                <a:lnTo>
                  <a:pt x="1423225" y="1296428"/>
                </a:lnTo>
                <a:lnTo>
                  <a:pt x="0" y="12964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0" y="623699"/>
            <a:ext cx="18288000" cy="1489075"/>
          </a:xfrm>
          <a:prstGeom prst="rect">
            <a:avLst/>
          </a:prstGeom>
        </p:spPr>
        <p:txBody>
          <a:bodyPr lIns="0" tIns="0" rIns="0" bIns="0" rtlCol="0" anchor="t">
            <a:spAutoFit/>
          </a:bodyPr>
          <a:lstStyle/>
          <a:p>
            <a:pPr algn="ctr">
              <a:lnSpc>
                <a:spcPts val="10699"/>
              </a:lnSpc>
            </a:pPr>
            <a:r>
              <a:rPr lang="en-US" sz="9999">
                <a:solidFill>
                  <a:srgbClr val="000000"/>
                </a:solidFill>
                <a:latin typeface="Bryndan Write"/>
              </a:rPr>
              <a:t>Business Understanding</a:t>
            </a:r>
          </a:p>
        </p:txBody>
      </p:sp>
      <p:sp>
        <p:nvSpPr>
          <p:cNvPr id="8" name="Freeform 8"/>
          <p:cNvSpPr/>
          <p:nvPr/>
        </p:nvSpPr>
        <p:spPr>
          <a:xfrm rot="-4274272">
            <a:off x="1423094" y="1658593"/>
            <a:ext cx="1423225" cy="1296429"/>
          </a:xfrm>
          <a:custGeom>
            <a:avLst/>
            <a:gdLst/>
            <a:ahLst/>
            <a:cxnLst/>
            <a:rect l="l" t="t" r="r" b="b"/>
            <a:pathLst>
              <a:path w="1423225" h="1296429">
                <a:moveTo>
                  <a:pt x="0" y="0"/>
                </a:moveTo>
                <a:lnTo>
                  <a:pt x="1423225" y="0"/>
                </a:lnTo>
                <a:lnTo>
                  <a:pt x="1423225" y="1296429"/>
                </a:lnTo>
                <a:lnTo>
                  <a:pt x="0" y="1296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1455153" y="3606939"/>
            <a:ext cx="3930445" cy="882290"/>
            <a:chOff x="0" y="0"/>
            <a:chExt cx="1035179" cy="232373"/>
          </a:xfrm>
        </p:grpSpPr>
        <p:sp>
          <p:nvSpPr>
            <p:cNvPr id="10" name="Freeform 10"/>
            <p:cNvSpPr/>
            <p:nvPr/>
          </p:nvSpPr>
          <p:spPr>
            <a:xfrm>
              <a:off x="0" y="0"/>
              <a:ext cx="1035179" cy="232373"/>
            </a:xfrm>
            <a:custGeom>
              <a:avLst/>
              <a:gdLst/>
              <a:ahLst/>
              <a:cxnLst/>
              <a:rect l="l" t="t" r="r" b="b"/>
              <a:pathLst>
                <a:path w="1035179" h="232373">
                  <a:moveTo>
                    <a:pt x="49243" y="0"/>
                  </a:moveTo>
                  <a:lnTo>
                    <a:pt x="985936" y="0"/>
                  </a:lnTo>
                  <a:cubicBezTo>
                    <a:pt x="998996" y="0"/>
                    <a:pt x="1011521" y="5188"/>
                    <a:pt x="1020756" y="14423"/>
                  </a:cubicBezTo>
                  <a:cubicBezTo>
                    <a:pt x="1029991" y="23658"/>
                    <a:pt x="1035179" y="36183"/>
                    <a:pt x="1035179" y="49243"/>
                  </a:cubicBezTo>
                  <a:lnTo>
                    <a:pt x="1035179" y="183130"/>
                  </a:lnTo>
                  <a:cubicBezTo>
                    <a:pt x="1035179" y="196190"/>
                    <a:pt x="1029991" y="208715"/>
                    <a:pt x="1020756" y="217950"/>
                  </a:cubicBezTo>
                  <a:cubicBezTo>
                    <a:pt x="1011521" y="227185"/>
                    <a:pt x="998996" y="232373"/>
                    <a:pt x="985936" y="232373"/>
                  </a:cubicBezTo>
                  <a:lnTo>
                    <a:pt x="49243" y="232373"/>
                  </a:lnTo>
                  <a:cubicBezTo>
                    <a:pt x="36183" y="232373"/>
                    <a:pt x="23658" y="227185"/>
                    <a:pt x="14423" y="217950"/>
                  </a:cubicBezTo>
                  <a:cubicBezTo>
                    <a:pt x="5188" y="208715"/>
                    <a:pt x="0" y="196190"/>
                    <a:pt x="0" y="183130"/>
                  </a:cubicBezTo>
                  <a:lnTo>
                    <a:pt x="0" y="49243"/>
                  </a:lnTo>
                  <a:cubicBezTo>
                    <a:pt x="0" y="36183"/>
                    <a:pt x="5188" y="23658"/>
                    <a:pt x="14423" y="14423"/>
                  </a:cubicBezTo>
                  <a:cubicBezTo>
                    <a:pt x="23658" y="5188"/>
                    <a:pt x="36183" y="0"/>
                    <a:pt x="49243" y="0"/>
                  </a:cubicBezTo>
                  <a:close/>
                </a:path>
              </a:pathLst>
            </a:custGeom>
            <a:solidFill>
              <a:srgbClr val="808970"/>
            </a:solidFill>
          </p:spPr>
        </p:sp>
        <p:sp>
          <p:nvSpPr>
            <p:cNvPr id="11" name="TextBox 11"/>
            <p:cNvSpPr txBox="1"/>
            <p:nvPr/>
          </p:nvSpPr>
          <p:spPr>
            <a:xfrm>
              <a:off x="0" y="-57150"/>
              <a:ext cx="1035179" cy="289523"/>
            </a:xfrm>
            <a:prstGeom prst="rect">
              <a:avLst/>
            </a:prstGeom>
          </p:spPr>
          <p:txBody>
            <a:bodyPr lIns="50800" tIns="50800" rIns="50800" bIns="50800" rtlCol="0" anchor="ctr"/>
            <a:lstStyle/>
            <a:p>
              <a:pPr algn="ctr">
                <a:lnSpc>
                  <a:spcPts val="3779"/>
                </a:lnSpc>
              </a:pPr>
              <a:r>
                <a:rPr lang="en-US" sz="2699">
                  <a:solidFill>
                    <a:srgbClr val="FFFFFF"/>
                  </a:solidFill>
                  <a:latin typeface="Open Sans Extra Bold"/>
                </a:rPr>
                <a:t>Objektif Bisnis</a:t>
              </a:r>
            </a:p>
          </p:txBody>
        </p:sp>
      </p:grpSp>
      <p:grpSp>
        <p:nvGrpSpPr>
          <p:cNvPr id="12" name="Group 12"/>
          <p:cNvGrpSpPr/>
          <p:nvPr/>
        </p:nvGrpSpPr>
        <p:grpSpPr>
          <a:xfrm>
            <a:off x="6790364" y="3398648"/>
            <a:ext cx="4707272" cy="6212755"/>
            <a:chOff x="0" y="0"/>
            <a:chExt cx="1239775" cy="1636281"/>
          </a:xfrm>
        </p:grpSpPr>
        <p:sp>
          <p:nvSpPr>
            <p:cNvPr id="13" name="Freeform 13"/>
            <p:cNvSpPr/>
            <p:nvPr/>
          </p:nvSpPr>
          <p:spPr>
            <a:xfrm>
              <a:off x="0" y="0"/>
              <a:ext cx="1239775" cy="1636281"/>
            </a:xfrm>
            <a:custGeom>
              <a:avLst/>
              <a:gdLst/>
              <a:ahLst/>
              <a:cxnLst/>
              <a:rect l="l" t="t" r="r" b="b"/>
              <a:pathLst>
                <a:path w="1239775" h="1636281">
                  <a:moveTo>
                    <a:pt x="41117" y="0"/>
                  </a:moveTo>
                  <a:lnTo>
                    <a:pt x="1198659" y="0"/>
                  </a:lnTo>
                  <a:cubicBezTo>
                    <a:pt x="1209563" y="0"/>
                    <a:pt x="1220022" y="4332"/>
                    <a:pt x="1227733" y="12043"/>
                  </a:cubicBezTo>
                  <a:cubicBezTo>
                    <a:pt x="1235443" y="19754"/>
                    <a:pt x="1239775" y="30212"/>
                    <a:pt x="1239775" y="41117"/>
                  </a:cubicBezTo>
                  <a:lnTo>
                    <a:pt x="1239775" y="1595164"/>
                  </a:lnTo>
                  <a:cubicBezTo>
                    <a:pt x="1239775" y="1606069"/>
                    <a:pt x="1235443" y="1616527"/>
                    <a:pt x="1227733" y="1624238"/>
                  </a:cubicBezTo>
                  <a:cubicBezTo>
                    <a:pt x="1220022" y="1631949"/>
                    <a:pt x="1209563" y="1636281"/>
                    <a:pt x="1198659" y="1636281"/>
                  </a:cubicBezTo>
                  <a:lnTo>
                    <a:pt x="41117" y="1636281"/>
                  </a:lnTo>
                  <a:cubicBezTo>
                    <a:pt x="30212" y="1636281"/>
                    <a:pt x="19754" y="1631949"/>
                    <a:pt x="12043" y="1624238"/>
                  </a:cubicBezTo>
                  <a:cubicBezTo>
                    <a:pt x="4332" y="1616527"/>
                    <a:pt x="0" y="1606069"/>
                    <a:pt x="0" y="1595164"/>
                  </a:cubicBezTo>
                  <a:lnTo>
                    <a:pt x="0" y="41117"/>
                  </a:lnTo>
                  <a:cubicBezTo>
                    <a:pt x="0" y="30212"/>
                    <a:pt x="4332" y="19754"/>
                    <a:pt x="12043" y="12043"/>
                  </a:cubicBezTo>
                  <a:cubicBezTo>
                    <a:pt x="19754" y="4332"/>
                    <a:pt x="30212" y="0"/>
                    <a:pt x="41117" y="0"/>
                  </a:cubicBezTo>
                  <a:close/>
                </a:path>
              </a:pathLst>
            </a:custGeom>
            <a:solidFill>
              <a:srgbClr val="A2AB91"/>
            </a:solidFill>
          </p:spPr>
        </p:sp>
        <p:sp>
          <p:nvSpPr>
            <p:cNvPr id="14" name="TextBox 14"/>
            <p:cNvSpPr txBox="1"/>
            <p:nvPr/>
          </p:nvSpPr>
          <p:spPr>
            <a:xfrm>
              <a:off x="0" y="-38100"/>
              <a:ext cx="1239775" cy="1674381"/>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7216817" y="3606939"/>
            <a:ext cx="3930445" cy="882290"/>
            <a:chOff x="0" y="0"/>
            <a:chExt cx="1035179" cy="232373"/>
          </a:xfrm>
        </p:grpSpPr>
        <p:sp>
          <p:nvSpPr>
            <p:cNvPr id="16" name="Freeform 16"/>
            <p:cNvSpPr/>
            <p:nvPr/>
          </p:nvSpPr>
          <p:spPr>
            <a:xfrm>
              <a:off x="0" y="0"/>
              <a:ext cx="1035179" cy="232373"/>
            </a:xfrm>
            <a:custGeom>
              <a:avLst/>
              <a:gdLst/>
              <a:ahLst/>
              <a:cxnLst/>
              <a:rect l="l" t="t" r="r" b="b"/>
              <a:pathLst>
                <a:path w="1035179" h="232373">
                  <a:moveTo>
                    <a:pt x="49243" y="0"/>
                  </a:moveTo>
                  <a:lnTo>
                    <a:pt x="985936" y="0"/>
                  </a:lnTo>
                  <a:cubicBezTo>
                    <a:pt x="998996" y="0"/>
                    <a:pt x="1011521" y="5188"/>
                    <a:pt x="1020756" y="14423"/>
                  </a:cubicBezTo>
                  <a:cubicBezTo>
                    <a:pt x="1029991" y="23658"/>
                    <a:pt x="1035179" y="36183"/>
                    <a:pt x="1035179" y="49243"/>
                  </a:cubicBezTo>
                  <a:lnTo>
                    <a:pt x="1035179" y="183130"/>
                  </a:lnTo>
                  <a:cubicBezTo>
                    <a:pt x="1035179" y="196190"/>
                    <a:pt x="1029991" y="208715"/>
                    <a:pt x="1020756" y="217950"/>
                  </a:cubicBezTo>
                  <a:cubicBezTo>
                    <a:pt x="1011521" y="227185"/>
                    <a:pt x="998996" y="232373"/>
                    <a:pt x="985936" y="232373"/>
                  </a:cubicBezTo>
                  <a:lnTo>
                    <a:pt x="49243" y="232373"/>
                  </a:lnTo>
                  <a:cubicBezTo>
                    <a:pt x="36183" y="232373"/>
                    <a:pt x="23658" y="227185"/>
                    <a:pt x="14423" y="217950"/>
                  </a:cubicBezTo>
                  <a:cubicBezTo>
                    <a:pt x="5188" y="208715"/>
                    <a:pt x="0" y="196190"/>
                    <a:pt x="0" y="183130"/>
                  </a:cubicBezTo>
                  <a:lnTo>
                    <a:pt x="0" y="49243"/>
                  </a:lnTo>
                  <a:cubicBezTo>
                    <a:pt x="0" y="36183"/>
                    <a:pt x="5188" y="23658"/>
                    <a:pt x="14423" y="14423"/>
                  </a:cubicBezTo>
                  <a:cubicBezTo>
                    <a:pt x="23658" y="5188"/>
                    <a:pt x="36183" y="0"/>
                    <a:pt x="49243" y="0"/>
                  </a:cubicBezTo>
                  <a:close/>
                </a:path>
              </a:pathLst>
            </a:custGeom>
            <a:solidFill>
              <a:srgbClr val="808970"/>
            </a:solidFill>
          </p:spPr>
        </p:sp>
        <p:sp>
          <p:nvSpPr>
            <p:cNvPr id="17" name="TextBox 17"/>
            <p:cNvSpPr txBox="1"/>
            <p:nvPr/>
          </p:nvSpPr>
          <p:spPr>
            <a:xfrm>
              <a:off x="0" y="-57150"/>
              <a:ext cx="1035179" cy="289523"/>
            </a:xfrm>
            <a:prstGeom prst="rect">
              <a:avLst/>
            </a:prstGeom>
          </p:spPr>
          <p:txBody>
            <a:bodyPr lIns="50800" tIns="50800" rIns="50800" bIns="50800" rtlCol="0" anchor="ctr"/>
            <a:lstStyle/>
            <a:p>
              <a:pPr algn="ctr">
                <a:lnSpc>
                  <a:spcPts val="3779"/>
                </a:lnSpc>
              </a:pPr>
              <a:r>
                <a:rPr lang="en-US" sz="2699">
                  <a:solidFill>
                    <a:srgbClr val="FFFFFF"/>
                  </a:solidFill>
                  <a:latin typeface="Open Sans Extra Bold"/>
                </a:rPr>
                <a:t>Tujuan Bisnis</a:t>
              </a:r>
            </a:p>
          </p:txBody>
        </p:sp>
      </p:grpSp>
      <p:grpSp>
        <p:nvGrpSpPr>
          <p:cNvPr id="18" name="Group 18"/>
          <p:cNvGrpSpPr/>
          <p:nvPr/>
        </p:nvGrpSpPr>
        <p:grpSpPr>
          <a:xfrm>
            <a:off x="12552028" y="3398648"/>
            <a:ext cx="4707272" cy="6212755"/>
            <a:chOff x="0" y="0"/>
            <a:chExt cx="1239775" cy="1636281"/>
          </a:xfrm>
        </p:grpSpPr>
        <p:sp>
          <p:nvSpPr>
            <p:cNvPr id="19" name="Freeform 19"/>
            <p:cNvSpPr/>
            <p:nvPr/>
          </p:nvSpPr>
          <p:spPr>
            <a:xfrm>
              <a:off x="0" y="0"/>
              <a:ext cx="1239775" cy="1636281"/>
            </a:xfrm>
            <a:custGeom>
              <a:avLst/>
              <a:gdLst/>
              <a:ahLst/>
              <a:cxnLst/>
              <a:rect l="l" t="t" r="r" b="b"/>
              <a:pathLst>
                <a:path w="1239775" h="1636281">
                  <a:moveTo>
                    <a:pt x="41117" y="0"/>
                  </a:moveTo>
                  <a:lnTo>
                    <a:pt x="1198659" y="0"/>
                  </a:lnTo>
                  <a:cubicBezTo>
                    <a:pt x="1209563" y="0"/>
                    <a:pt x="1220022" y="4332"/>
                    <a:pt x="1227733" y="12043"/>
                  </a:cubicBezTo>
                  <a:cubicBezTo>
                    <a:pt x="1235443" y="19754"/>
                    <a:pt x="1239775" y="30212"/>
                    <a:pt x="1239775" y="41117"/>
                  </a:cubicBezTo>
                  <a:lnTo>
                    <a:pt x="1239775" y="1595164"/>
                  </a:lnTo>
                  <a:cubicBezTo>
                    <a:pt x="1239775" y="1606069"/>
                    <a:pt x="1235443" y="1616527"/>
                    <a:pt x="1227733" y="1624238"/>
                  </a:cubicBezTo>
                  <a:cubicBezTo>
                    <a:pt x="1220022" y="1631949"/>
                    <a:pt x="1209563" y="1636281"/>
                    <a:pt x="1198659" y="1636281"/>
                  </a:cubicBezTo>
                  <a:lnTo>
                    <a:pt x="41117" y="1636281"/>
                  </a:lnTo>
                  <a:cubicBezTo>
                    <a:pt x="30212" y="1636281"/>
                    <a:pt x="19754" y="1631949"/>
                    <a:pt x="12043" y="1624238"/>
                  </a:cubicBezTo>
                  <a:cubicBezTo>
                    <a:pt x="4332" y="1616527"/>
                    <a:pt x="0" y="1606069"/>
                    <a:pt x="0" y="1595164"/>
                  </a:cubicBezTo>
                  <a:lnTo>
                    <a:pt x="0" y="41117"/>
                  </a:lnTo>
                  <a:cubicBezTo>
                    <a:pt x="0" y="30212"/>
                    <a:pt x="4332" y="19754"/>
                    <a:pt x="12043" y="12043"/>
                  </a:cubicBezTo>
                  <a:cubicBezTo>
                    <a:pt x="19754" y="4332"/>
                    <a:pt x="30212" y="0"/>
                    <a:pt x="41117" y="0"/>
                  </a:cubicBezTo>
                  <a:close/>
                </a:path>
              </a:pathLst>
            </a:custGeom>
            <a:solidFill>
              <a:srgbClr val="A2AB91"/>
            </a:solidFill>
          </p:spPr>
        </p:sp>
        <p:sp>
          <p:nvSpPr>
            <p:cNvPr id="20" name="TextBox 20"/>
            <p:cNvSpPr txBox="1"/>
            <p:nvPr/>
          </p:nvSpPr>
          <p:spPr>
            <a:xfrm>
              <a:off x="0" y="-38100"/>
              <a:ext cx="1239775" cy="1674381"/>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2978481" y="3606939"/>
            <a:ext cx="3930445" cy="882290"/>
            <a:chOff x="0" y="0"/>
            <a:chExt cx="1035179" cy="232373"/>
          </a:xfrm>
        </p:grpSpPr>
        <p:sp>
          <p:nvSpPr>
            <p:cNvPr id="22" name="Freeform 22"/>
            <p:cNvSpPr/>
            <p:nvPr/>
          </p:nvSpPr>
          <p:spPr>
            <a:xfrm>
              <a:off x="0" y="0"/>
              <a:ext cx="1035179" cy="232373"/>
            </a:xfrm>
            <a:custGeom>
              <a:avLst/>
              <a:gdLst/>
              <a:ahLst/>
              <a:cxnLst/>
              <a:rect l="l" t="t" r="r" b="b"/>
              <a:pathLst>
                <a:path w="1035179" h="232373">
                  <a:moveTo>
                    <a:pt x="49243" y="0"/>
                  </a:moveTo>
                  <a:lnTo>
                    <a:pt x="985936" y="0"/>
                  </a:lnTo>
                  <a:cubicBezTo>
                    <a:pt x="998996" y="0"/>
                    <a:pt x="1011521" y="5188"/>
                    <a:pt x="1020756" y="14423"/>
                  </a:cubicBezTo>
                  <a:cubicBezTo>
                    <a:pt x="1029991" y="23658"/>
                    <a:pt x="1035179" y="36183"/>
                    <a:pt x="1035179" y="49243"/>
                  </a:cubicBezTo>
                  <a:lnTo>
                    <a:pt x="1035179" y="183130"/>
                  </a:lnTo>
                  <a:cubicBezTo>
                    <a:pt x="1035179" y="196190"/>
                    <a:pt x="1029991" y="208715"/>
                    <a:pt x="1020756" y="217950"/>
                  </a:cubicBezTo>
                  <a:cubicBezTo>
                    <a:pt x="1011521" y="227185"/>
                    <a:pt x="998996" y="232373"/>
                    <a:pt x="985936" y="232373"/>
                  </a:cubicBezTo>
                  <a:lnTo>
                    <a:pt x="49243" y="232373"/>
                  </a:lnTo>
                  <a:cubicBezTo>
                    <a:pt x="36183" y="232373"/>
                    <a:pt x="23658" y="227185"/>
                    <a:pt x="14423" y="217950"/>
                  </a:cubicBezTo>
                  <a:cubicBezTo>
                    <a:pt x="5188" y="208715"/>
                    <a:pt x="0" y="196190"/>
                    <a:pt x="0" y="183130"/>
                  </a:cubicBezTo>
                  <a:lnTo>
                    <a:pt x="0" y="49243"/>
                  </a:lnTo>
                  <a:cubicBezTo>
                    <a:pt x="0" y="36183"/>
                    <a:pt x="5188" y="23658"/>
                    <a:pt x="14423" y="14423"/>
                  </a:cubicBezTo>
                  <a:cubicBezTo>
                    <a:pt x="23658" y="5188"/>
                    <a:pt x="36183" y="0"/>
                    <a:pt x="49243" y="0"/>
                  </a:cubicBezTo>
                  <a:close/>
                </a:path>
              </a:pathLst>
            </a:custGeom>
            <a:solidFill>
              <a:srgbClr val="808970"/>
            </a:solidFill>
          </p:spPr>
        </p:sp>
        <p:sp>
          <p:nvSpPr>
            <p:cNvPr id="23" name="TextBox 23"/>
            <p:cNvSpPr txBox="1"/>
            <p:nvPr/>
          </p:nvSpPr>
          <p:spPr>
            <a:xfrm>
              <a:off x="0" y="-57150"/>
              <a:ext cx="1035179" cy="289523"/>
            </a:xfrm>
            <a:prstGeom prst="rect">
              <a:avLst/>
            </a:prstGeom>
          </p:spPr>
          <p:txBody>
            <a:bodyPr lIns="50800" tIns="50800" rIns="50800" bIns="50800" rtlCol="0" anchor="ctr"/>
            <a:lstStyle/>
            <a:p>
              <a:pPr algn="ctr">
                <a:lnSpc>
                  <a:spcPts val="3779"/>
                </a:lnSpc>
              </a:pPr>
              <a:r>
                <a:rPr lang="en-US" sz="2699">
                  <a:solidFill>
                    <a:srgbClr val="FFFFFF"/>
                  </a:solidFill>
                  <a:latin typeface="Open Sans Extra Bold"/>
                </a:rPr>
                <a:t>Rencana Proses</a:t>
              </a:r>
            </a:p>
          </p:txBody>
        </p:sp>
      </p:grpSp>
      <p:sp>
        <p:nvSpPr>
          <p:cNvPr id="24" name="TextBox 24"/>
          <p:cNvSpPr txBox="1"/>
          <p:nvPr/>
        </p:nvSpPr>
        <p:spPr>
          <a:xfrm>
            <a:off x="13002021" y="4894030"/>
            <a:ext cx="3906905" cy="1544320"/>
          </a:xfrm>
          <a:prstGeom prst="rect">
            <a:avLst/>
          </a:prstGeom>
        </p:spPr>
        <p:txBody>
          <a:bodyPr lIns="0" tIns="0" rIns="0" bIns="0" rtlCol="0" anchor="t">
            <a:spAutoFit/>
          </a:bodyPr>
          <a:lstStyle/>
          <a:p>
            <a:pPr algn="just">
              <a:lnSpc>
                <a:spcPts val="3079"/>
              </a:lnSpc>
              <a:spcBef>
                <a:spcPct val="0"/>
              </a:spcBef>
            </a:pPr>
            <a:r>
              <a:rPr lang="en-US" sz="2199">
                <a:solidFill>
                  <a:srgbClr val="FFFFFF"/>
                </a:solidFill>
                <a:latin typeface="Clear Sans Bold"/>
              </a:rPr>
              <a:t>Pengerjaan proyek dilakukan kuranng lebih 7 minggu, dimulai dari 20 november - 5 januari 2024</a:t>
            </a:r>
          </a:p>
        </p:txBody>
      </p:sp>
      <p:sp>
        <p:nvSpPr>
          <p:cNvPr id="25" name="TextBox 25"/>
          <p:cNvSpPr txBox="1"/>
          <p:nvPr/>
        </p:nvSpPr>
        <p:spPr>
          <a:xfrm>
            <a:off x="7207292" y="4836880"/>
            <a:ext cx="3906905" cy="4277995"/>
          </a:xfrm>
          <a:prstGeom prst="rect">
            <a:avLst/>
          </a:prstGeom>
        </p:spPr>
        <p:txBody>
          <a:bodyPr lIns="0" tIns="0" rIns="0" bIns="0" rtlCol="0" anchor="t">
            <a:spAutoFit/>
          </a:bodyPr>
          <a:lstStyle/>
          <a:p>
            <a:pPr algn="just">
              <a:lnSpc>
                <a:spcPts val="3079"/>
              </a:lnSpc>
              <a:spcBef>
                <a:spcPct val="0"/>
              </a:spcBef>
            </a:pPr>
            <a:r>
              <a:rPr lang="en-US" sz="2199">
                <a:solidFill>
                  <a:srgbClr val="FFFFFF"/>
                </a:solidFill>
                <a:latin typeface="Clear Sans Bold"/>
              </a:rPr>
              <a:t>Pada Case and Cost Prediction bertujuan untuk mengembangkan model data mining dengan decision tree yang mampu melakukan prediksi jumlah kasus dan unit cost di sebuah daerah sebagai hasil dari penambahan rumah sakit berdasarkan data BPJS Hackathon. </a:t>
            </a:r>
          </a:p>
        </p:txBody>
      </p:sp>
      <p:sp>
        <p:nvSpPr>
          <p:cNvPr id="26" name="TextBox 26"/>
          <p:cNvSpPr txBox="1"/>
          <p:nvPr/>
        </p:nvSpPr>
        <p:spPr>
          <a:xfrm>
            <a:off x="1455153" y="4813080"/>
            <a:ext cx="3906905" cy="4668520"/>
          </a:xfrm>
          <a:prstGeom prst="rect">
            <a:avLst/>
          </a:prstGeom>
        </p:spPr>
        <p:txBody>
          <a:bodyPr lIns="0" tIns="0" rIns="0" bIns="0" rtlCol="0" anchor="t">
            <a:spAutoFit/>
          </a:bodyPr>
          <a:lstStyle/>
          <a:p>
            <a:pPr algn="just">
              <a:lnSpc>
                <a:spcPts val="3079"/>
              </a:lnSpc>
              <a:spcBef>
                <a:spcPct val="0"/>
              </a:spcBef>
            </a:pPr>
            <a:r>
              <a:rPr lang="en-US" sz="2199">
                <a:solidFill>
                  <a:srgbClr val="FFFFFF"/>
                </a:solidFill>
                <a:latin typeface="Clear Sans Bold"/>
              </a:rPr>
              <a:t>Penambahan jumlah kasus dan unit cost pada sebuah daerah akibat penambahan Rumah Sakit  peningkatan jumlah rumah sakit di berbagai wilayah Indonesia yang menyebabkan kompleksitas dalam manajemen data kesehatan. Sehingga perlu prediksi untuk mengetahui jumlah kasus dan unit cost.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a:off x="-731453" y="1571878"/>
            <a:ext cx="19750906" cy="7143244"/>
          </a:xfrm>
          <a:custGeom>
            <a:avLst/>
            <a:gdLst/>
            <a:ahLst/>
            <a:cxnLst/>
            <a:rect l="l" t="t" r="r" b="b"/>
            <a:pathLst>
              <a:path w="19750906" h="7143244">
                <a:moveTo>
                  <a:pt x="0" y="0"/>
                </a:moveTo>
                <a:lnTo>
                  <a:pt x="19750906" y="0"/>
                </a:lnTo>
                <a:lnTo>
                  <a:pt x="19750906" y="7143244"/>
                </a:lnTo>
                <a:lnTo>
                  <a:pt x="0" y="7143244"/>
                </a:lnTo>
                <a:lnTo>
                  <a:pt x="0" y="0"/>
                </a:lnTo>
                <a:close/>
              </a:path>
            </a:pathLst>
          </a:custGeom>
          <a:blipFill>
            <a:blip r:embed="rId3"/>
            <a:stretch>
              <a:fillRect/>
            </a:stretch>
          </a:blipFill>
        </p:spPr>
      </p:sp>
      <p:sp>
        <p:nvSpPr>
          <p:cNvPr id="4" name="TextBox 4"/>
          <p:cNvSpPr txBox="1"/>
          <p:nvPr/>
        </p:nvSpPr>
        <p:spPr>
          <a:xfrm>
            <a:off x="1563802" y="4180525"/>
            <a:ext cx="15576700" cy="1817557"/>
          </a:xfrm>
          <a:prstGeom prst="rect">
            <a:avLst/>
          </a:prstGeom>
        </p:spPr>
        <p:txBody>
          <a:bodyPr lIns="0" tIns="0" rIns="0" bIns="0" rtlCol="0" anchor="t">
            <a:spAutoFit/>
          </a:bodyPr>
          <a:lstStyle/>
          <a:p>
            <a:pPr algn="ctr">
              <a:lnSpc>
                <a:spcPts val="12557"/>
              </a:lnSpc>
            </a:pPr>
            <a:r>
              <a:rPr lang="en-US" sz="13218">
                <a:solidFill>
                  <a:srgbClr val="000000"/>
                </a:solidFill>
                <a:latin typeface="Bryndan Write Bold"/>
              </a:rPr>
              <a:t>Data Understanding</a:t>
            </a:r>
          </a:p>
        </p:txBody>
      </p:sp>
      <p:sp>
        <p:nvSpPr>
          <p:cNvPr id="5" name="Freeform 5"/>
          <p:cNvSpPr/>
          <p:nvPr/>
        </p:nvSpPr>
        <p:spPr>
          <a:xfrm rot="2225019">
            <a:off x="1510424" y="1727017"/>
            <a:ext cx="945645" cy="890626"/>
          </a:xfrm>
          <a:custGeom>
            <a:avLst/>
            <a:gdLst/>
            <a:ahLst/>
            <a:cxnLst/>
            <a:rect l="l" t="t" r="r" b="b"/>
            <a:pathLst>
              <a:path w="945645" h="890626">
                <a:moveTo>
                  <a:pt x="0" y="0"/>
                </a:moveTo>
                <a:lnTo>
                  <a:pt x="945646" y="0"/>
                </a:lnTo>
                <a:lnTo>
                  <a:pt x="945646" y="890626"/>
                </a:lnTo>
                <a:lnTo>
                  <a:pt x="0" y="8906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966975" y="8200599"/>
            <a:ext cx="4080399" cy="2784873"/>
          </a:xfrm>
          <a:custGeom>
            <a:avLst/>
            <a:gdLst/>
            <a:ahLst/>
            <a:cxnLst/>
            <a:rect l="l" t="t" r="r" b="b"/>
            <a:pathLst>
              <a:path w="4080399" h="2784873">
                <a:moveTo>
                  <a:pt x="0" y="0"/>
                </a:moveTo>
                <a:lnTo>
                  <a:pt x="4080400" y="0"/>
                </a:lnTo>
                <a:lnTo>
                  <a:pt x="4080400" y="2784873"/>
                </a:lnTo>
                <a:lnTo>
                  <a:pt x="0" y="27848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5261551" y="1531976"/>
            <a:ext cx="3757902" cy="922394"/>
          </a:xfrm>
          <a:custGeom>
            <a:avLst/>
            <a:gdLst/>
            <a:ahLst/>
            <a:cxnLst/>
            <a:rect l="l" t="t" r="r" b="b"/>
            <a:pathLst>
              <a:path w="3757902" h="922394">
                <a:moveTo>
                  <a:pt x="0" y="0"/>
                </a:moveTo>
                <a:lnTo>
                  <a:pt x="3757902" y="0"/>
                </a:lnTo>
                <a:lnTo>
                  <a:pt x="3757902" y="922394"/>
                </a:lnTo>
                <a:lnTo>
                  <a:pt x="0" y="9223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4065121" y="630103"/>
            <a:ext cx="2670523" cy="1542227"/>
          </a:xfrm>
          <a:custGeom>
            <a:avLst/>
            <a:gdLst/>
            <a:ahLst/>
            <a:cxnLst/>
            <a:rect l="l" t="t" r="r" b="b"/>
            <a:pathLst>
              <a:path w="2670523" h="1542227">
                <a:moveTo>
                  <a:pt x="0" y="0"/>
                </a:moveTo>
                <a:lnTo>
                  <a:pt x="2670524" y="0"/>
                </a:lnTo>
                <a:lnTo>
                  <a:pt x="2670524" y="1542227"/>
                </a:lnTo>
                <a:lnTo>
                  <a:pt x="0" y="154222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a:off x="15141254" y="7815778"/>
            <a:ext cx="3878199" cy="4114800"/>
          </a:xfrm>
          <a:custGeom>
            <a:avLst/>
            <a:gdLst/>
            <a:ahLst/>
            <a:cxnLst/>
            <a:rect l="l" t="t" r="r" b="b"/>
            <a:pathLst>
              <a:path w="3878199" h="4114800">
                <a:moveTo>
                  <a:pt x="0" y="0"/>
                </a:moveTo>
                <a:lnTo>
                  <a:pt x="3878199" y="0"/>
                </a:lnTo>
                <a:lnTo>
                  <a:pt x="387819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Freeform 10"/>
          <p:cNvSpPr/>
          <p:nvPr/>
        </p:nvSpPr>
        <p:spPr>
          <a:xfrm>
            <a:off x="17080354" y="3730884"/>
            <a:ext cx="3056045" cy="2979644"/>
          </a:xfrm>
          <a:custGeom>
            <a:avLst/>
            <a:gdLst/>
            <a:ahLst/>
            <a:cxnLst/>
            <a:rect l="l" t="t" r="r" b="b"/>
            <a:pathLst>
              <a:path w="3056045" h="2979644">
                <a:moveTo>
                  <a:pt x="0" y="0"/>
                </a:moveTo>
                <a:lnTo>
                  <a:pt x="3056045" y="0"/>
                </a:lnTo>
                <a:lnTo>
                  <a:pt x="3056045" y="2979645"/>
                </a:lnTo>
                <a:lnTo>
                  <a:pt x="0" y="297964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grpSp>
        <p:nvGrpSpPr>
          <p:cNvPr id="3" name="Group 3"/>
          <p:cNvGrpSpPr/>
          <p:nvPr/>
        </p:nvGrpSpPr>
        <p:grpSpPr>
          <a:xfrm>
            <a:off x="1202744" y="2112773"/>
            <a:ext cx="6837269" cy="849839"/>
            <a:chOff x="0" y="0"/>
            <a:chExt cx="1800762" cy="223826"/>
          </a:xfrm>
        </p:grpSpPr>
        <p:sp>
          <p:nvSpPr>
            <p:cNvPr id="4" name="Freeform 4"/>
            <p:cNvSpPr/>
            <p:nvPr/>
          </p:nvSpPr>
          <p:spPr>
            <a:xfrm>
              <a:off x="0" y="0"/>
              <a:ext cx="1800762" cy="223826"/>
            </a:xfrm>
            <a:custGeom>
              <a:avLst/>
              <a:gdLst/>
              <a:ahLst/>
              <a:cxnLst/>
              <a:rect l="l" t="t" r="r" b="b"/>
              <a:pathLst>
                <a:path w="1800762" h="223826">
                  <a:moveTo>
                    <a:pt x="28308" y="0"/>
                  </a:moveTo>
                  <a:lnTo>
                    <a:pt x="1772455" y="0"/>
                  </a:lnTo>
                  <a:cubicBezTo>
                    <a:pt x="1788089" y="0"/>
                    <a:pt x="1800762" y="12674"/>
                    <a:pt x="1800762" y="28308"/>
                  </a:cubicBezTo>
                  <a:lnTo>
                    <a:pt x="1800762" y="195518"/>
                  </a:lnTo>
                  <a:cubicBezTo>
                    <a:pt x="1800762" y="211152"/>
                    <a:pt x="1788089" y="223826"/>
                    <a:pt x="1772455" y="223826"/>
                  </a:cubicBezTo>
                  <a:lnTo>
                    <a:pt x="28308" y="223826"/>
                  </a:lnTo>
                  <a:cubicBezTo>
                    <a:pt x="20800" y="223826"/>
                    <a:pt x="13600" y="220843"/>
                    <a:pt x="8291" y="215535"/>
                  </a:cubicBezTo>
                  <a:cubicBezTo>
                    <a:pt x="2982" y="210226"/>
                    <a:pt x="0" y="203026"/>
                    <a:pt x="0" y="195518"/>
                  </a:cubicBezTo>
                  <a:lnTo>
                    <a:pt x="0" y="28308"/>
                  </a:lnTo>
                  <a:cubicBezTo>
                    <a:pt x="0" y="12674"/>
                    <a:pt x="12674" y="0"/>
                    <a:pt x="28308" y="0"/>
                  </a:cubicBezTo>
                  <a:close/>
                </a:path>
              </a:pathLst>
            </a:custGeom>
            <a:solidFill>
              <a:srgbClr val="A2AB91"/>
            </a:solidFill>
          </p:spPr>
        </p:sp>
        <p:sp>
          <p:nvSpPr>
            <p:cNvPr id="5" name="TextBox 5"/>
            <p:cNvSpPr txBox="1"/>
            <p:nvPr/>
          </p:nvSpPr>
          <p:spPr>
            <a:xfrm>
              <a:off x="0" y="-38100"/>
              <a:ext cx="1800762" cy="261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02744" y="3172162"/>
            <a:ext cx="16056556" cy="6664272"/>
            <a:chOff x="0" y="0"/>
            <a:chExt cx="4228887" cy="1755199"/>
          </a:xfrm>
        </p:grpSpPr>
        <p:sp>
          <p:nvSpPr>
            <p:cNvPr id="7" name="Freeform 7"/>
            <p:cNvSpPr/>
            <p:nvPr/>
          </p:nvSpPr>
          <p:spPr>
            <a:xfrm>
              <a:off x="0" y="0"/>
              <a:ext cx="4228887" cy="1755199"/>
            </a:xfrm>
            <a:custGeom>
              <a:avLst/>
              <a:gdLst/>
              <a:ahLst/>
              <a:cxnLst/>
              <a:rect l="l" t="t" r="r" b="b"/>
              <a:pathLst>
                <a:path w="4228887" h="1755199">
                  <a:moveTo>
                    <a:pt x="12054" y="0"/>
                  </a:moveTo>
                  <a:lnTo>
                    <a:pt x="4216833" y="0"/>
                  </a:lnTo>
                  <a:cubicBezTo>
                    <a:pt x="4223490" y="0"/>
                    <a:pt x="4228887" y="5397"/>
                    <a:pt x="4228887" y="12054"/>
                  </a:cubicBezTo>
                  <a:lnTo>
                    <a:pt x="4228887" y="1743145"/>
                  </a:lnTo>
                  <a:cubicBezTo>
                    <a:pt x="4228887" y="1749802"/>
                    <a:pt x="4223490" y="1755199"/>
                    <a:pt x="4216833" y="1755199"/>
                  </a:cubicBezTo>
                  <a:lnTo>
                    <a:pt x="12054" y="1755199"/>
                  </a:lnTo>
                  <a:cubicBezTo>
                    <a:pt x="5397" y="1755199"/>
                    <a:pt x="0" y="1749802"/>
                    <a:pt x="0" y="1743145"/>
                  </a:cubicBezTo>
                  <a:lnTo>
                    <a:pt x="0" y="12054"/>
                  </a:lnTo>
                  <a:cubicBezTo>
                    <a:pt x="0" y="5397"/>
                    <a:pt x="5397" y="0"/>
                    <a:pt x="12054" y="0"/>
                  </a:cubicBezTo>
                  <a:close/>
                </a:path>
              </a:pathLst>
            </a:custGeom>
            <a:solidFill>
              <a:srgbClr val="808970"/>
            </a:solidFill>
          </p:spPr>
        </p:sp>
        <p:sp>
          <p:nvSpPr>
            <p:cNvPr id="8" name="TextBox 8"/>
            <p:cNvSpPr txBox="1"/>
            <p:nvPr/>
          </p:nvSpPr>
          <p:spPr>
            <a:xfrm>
              <a:off x="0" y="-38100"/>
              <a:ext cx="4228887" cy="1793299"/>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6145841">
            <a:off x="14675982" y="380486"/>
            <a:ext cx="1423225" cy="1296429"/>
          </a:xfrm>
          <a:custGeom>
            <a:avLst/>
            <a:gdLst/>
            <a:ahLst/>
            <a:cxnLst/>
            <a:rect l="l" t="t" r="r" b="b"/>
            <a:pathLst>
              <a:path w="1423225" h="1296429">
                <a:moveTo>
                  <a:pt x="0" y="0"/>
                </a:moveTo>
                <a:lnTo>
                  <a:pt x="1423225" y="0"/>
                </a:lnTo>
                <a:lnTo>
                  <a:pt x="1423225" y="1296428"/>
                </a:lnTo>
                <a:lnTo>
                  <a:pt x="0" y="12964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0" y="623699"/>
            <a:ext cx="18288000" cy="1489075"/>
          </a:xfrm>
          <a:prstGeom prst="rect">
            <a:avLst/>
          </a:prstGeom>
        </p:spPr>
        <p:txBody>
          <a:bodyPr lIns="0" tIns="0" rIns="0" bIns="0" rtlCol="0" anchor="t">
            <a:spAutoFit/>
          </a:bodyPr>
          <a:lstStyle/>
          <a:p>
            <a:pPr algn="ctr">
              <a:lnSpc>
                <a:spcPts val="10699"/>
              </a:lnSpc>
            </a:pPr>
            <a:r>
              <a:rPr lang="en-US" sz="9999">
                <a:solidFill>
                  <a:srgbClr val="000000"/>
                </a:solidFill>
                <a:latin typeface="Bryndan Write"/>
              </a:rPr>
              <a:t>Data Understanding</a:t>
            </a:r>
          </a:p>
        </p:txBody>
      </p:sp>
      <p:sp>
        <p:nvSpPr>
          <p:cNvPr id="11" name="TextBox 11"/>
          <p:cNvSpPr txBox="1"/>
          <p:nvPr/>
        </p:nvSpPr>
        <p:spPr>
          <a:xfrm>
            <a:off x="-715037" y="2185268"/>
            <a:ext cx="10622570" cy="542925"/>
          </a:xfrm>
          <a:prstGeom prst="rect">
            <a:avLst/>
          </a:prstGeom>
        </p:spPr>
        <p:txBody>
          <a:bodyPr lIns="0" tIns="0" rIns="0" bIns="0" rtlCol="0" anchor="t">
            <a:spAutoFit/>
          </a:bodyPr>
          <a:lstStyle/>
          <a:p>
            <a:pPr algn="ctr">
              <a:lnSpc>
                <a:spcPts val="4425"/>
              </a:lnSpc>
            </a:pPr>
            <a:r>
              <a:rPr lang="en-US" sz="2500">
                <a:solidFill>
                  <a:srgbClr val="FFFFFF"/>
                </a:solidFill>
                <a:latin typeface="Poppins Bold"/>
              </a:rPr>
              <a:t>Rangkuman Data Understanding</a:t>
            </a:r>
          </a:p>
        </p:txBody>
      </p:sp>
      <p:sp>
        <p:nvSpPr>
          <p:cNvPr id="12" name="TextBox 12"/>
          <p:cNvSpPr txBox="1"/>
          <p:nvPr/>
        </p:nvSpPr>
        <p:spPr>
          <a:xfrm>
            <a:off x="1643475" y="3589268"/>
            <a:ext cx="5867447" cy="2926841"/>
          </a:xfrm>
          <a:prstGeom prst="rect">
            <a:avLst/>
          </a:prstGeom>
        </p:spPr>
        <p:txBody>
          <a:bodyPr lIns="0" tIns="0" rIns="0" bIns="0" rtlCol="0" anchor="t">
            <a:spAutoFit/>
          </a:bodyPr>
          <a:lstStyle/>
          <a:p>
            <a:pPr algn="just">
              <a:lnSpc>
                <a:spcPts val="3894"/>
              </a:lnSpc>
            </a:pPr>
            <a:r>
              <a:rPr lang="en-US" sz="2200">
                <a:solidFill>
                  <a:srgbClr val="FFFFFF"/>
                </a:solidFill>
                <a:latin typeface="Poppins Bold"/>
              </a:rPr>
              <a:t>Menelaah Data</a:t>
            </a:r>
          </a:p>
          <a:p>
            <a:pPr marL="474983" lvl="1" indent="-237491" algn="just">
              <a:lnSpc>
                <a:spcPts val="3894"/>
              </a:lnSpc>
              <a:buFont typeface="Arial"/>
              <a:buChar char="•"/>
            </a:pPr>
            <a:r>
              <a:rPr lang="en-US" sz="2200">
                <a:solidFill>
                  <a:srgbClr val="FFFFFF"/>
                </a:solidFill>
                <a:latin typeface="Poppins"/>
              </a:rPr>
              <a:t>Mendeskripsikan Setiap Atribut</a:t>
            </a:r>
          </a:p>
          <a:p>
            <a:pPr marL="474983" lvl="1" indent="-237491" algn="just">
              <a:lnSpc>
                <a:spcPts val="3894"/>
              </a:lnSpc>
              <a:buFont typeface="Arial"/>
              <a:buChar char="•"/>
            </a:pPr>
            <a:r>
              <a:rPr lang="en-US" sz="2200">
                <a:solidFill>
                  <a:srgbClr val="FFFFFF"/>
                </a:solidFill>
                <a:latin typeface="Poppins"/>
              </a:rPr>
              <a:t>Memeriksa Data Info</a:t>
            </a:r>
          </a:p>
          <a:p>
            <a:pPr marL="474983" lvl="1" indent="-237491" algn="just">
              <a:lnSpc>
                <a:spcPts val="3894"/>
              </a:lnSpc>
              <a:buFont typeface="Arial"/>
              <a:buChar char="•"/>
            </a:pPr>
            <a:r>
              <a:rPr lang="en-US" sz="2200">
                <a:solidFill>
                  <a:srgbClr val="FFFFFF"/>
                </a:solidFill>
                <a:latin typeface="Poppins"/>
              </a:rPr>
              <a:t>Memeriksa 10 Data Pertama</a:t>
            </a:r>
          </a:p>
          <a:p>
            <a:pPr marL="474983" lvl="1" indent="-237491" algn="just">
              <a:lnSpc>
                <a:spcPts val="3894"/>
              </a:lnSpc>
              <a:buFont typeface="Arial"/>
              <a:buChar char="•"/>
            </a:pPr>
            <a:r>
              <a:rPr lang="en-US" sz="2200">
                <a:solidFill>
                  <a:srgbClr val="FFFFFF"/>
                </a:solidFill>
                <a:latin typeface="Poppins"/>
              </a:rPr>
              <a:t>Memeriksa Atribut Type </a:t>
            </a:r>
          </a:p>
          <a:p>
            <a:pPr marL="474983" lvl="1" indent="-237491" algn="just">
              <a:lnSpc>
                <a:spcPts val="3894"/>
              </a:lnSpc>
              <a:buFont typeface="Arial"/>
              <a:buChar char="•"/>
            </a:pPr>
            <a:r>
              <a:rPr lang="en-US" sz="2200">
                <a:solidFill>
                  <a:srgbClr val="FFFFFF"/>
                </a:solidFill>
                <a:latin typeface="Poppins"/>
              </a:rPr>
              <a:t>Memeriksa deskripsi Data</a:t>
            </a:r>
          </a:p>
        </p:txBody>
      </p:sp>
      <p:sp>
        <p:nvSpPr>
          <p:cNvPr id="13" name="TextBox 13"/>
          <p:cNvSpPr txBox="1"/>
          <p:nvPr/>
        </p:nvSpPr>
        <p:spPr>
          <a:xfrm>
            <a:off x="8733948" y="3589268"/>
            <a:ext cx="5867447" cy="2425826"/>
          </a:xfrm>
          <a:prstGeom prst="rect">
            <a:avLst/>
          </a:prstGeom>
        </p:spPr>
        <p:txBody>
          <a:bodyPr lIns="0" tIns="0" rIns="0" bIns="0" rtlCol="0" anchor="t">
            <a:spAutoFit/>
          </a:bodyPr>
          <a:lstStyle/>
          <a:p>
            <a:pPr algn="just">
              <a:lnSpc>
                <a:spcPts val="3894"/>
              </a:lnSpc>
            </a:pPr>
            <a:r>
              <a:rPr lang="en-US" sz="2200">
                <a:solidFill>
                  <a:srgbClr val="FFFFFF"/>
                </a:solidFill>
                <a:latin typeface="Poppins Bold"/>
              </a:rPr>
              <a:t>Memvalidasi Data</a:t>
            </a:r>
          </a:p>
          <a:p>
            <a:pPr marL="474983" lvl="1" indent="-237491" algn="just">
              <a:lnSpc>
                <a:spcPts val="3894"/>
              </a:lnSpc>
              <a:buFont typeface="Arial"/>
              <a:buChar char="•"/>
            </a:pPr>
            <a:r>
              <a:rPr lang="en-US" sz="2200">
                <a:solidFill>
                  <a:srgbClr val="FFFFFF"/>
                </a:solidFill>
                <a:latin typeface="Poppins"/>
              </a:rPr>
              <a:t>Menghitung dan menampilkan analisis deskriptif setiap atribut  </a:t>
            </a:r>
          </a:p>
          <a:p>
            <a:pPr marL="474983" lvl="1" indent="-237491" algn="just">
              <a:lnSpc>
                <a:spcPts val="3894"/>
              </a:lnSpc>
              <a:buFont typeface="Arial"/>
              <a:buChar char="•"/>
            </a:pPr>
            <a:r>
              <a:rPr lang="en-US" sz="2200">
                <a:solidFill>
                  <a:srgbClr val="FFFFFF"/>
                </a:solidFill>
                <a:latin typeface="Poppins"/>
              </a:rPr>
              <a:t>Memeriksa Missing Value</a:t>
            </a:r>
          </a:p>
          <a:p>
            <a:pPr marL="474983" lvl="1" indent="-237491" algn="just">
              <a:lnSpc>
                <a:spcPts val="3894"/>
              </a:lnSpc>
              <a:buFont typeface="Arial"/>
              <a:buChar char="•"/>
            </a:pPr>
            <a:r>
              <a:rPr lang="en-US" sz="2200">
                <a:solidFill>
                  <a:srgbClr val="FFFFFF"/>
                </a:solidFill>
                <a:latin typeface="Poppins"/>
              </a:rPr>
              <a:t>Melihat Corelation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grpSp>
        <p:nvGrpSpPr>
          <p:cNvPr id="3" name="Group 3"/>
          <p:cNvGrpSpPr/>
          <p:nvPr/>
        </p:nvGrpSpPr>
        <p:grpSpPr>
          <a:xfrm>
            <a:off x="1202744" y="2112773"/>
            <a:ext cx="3682880" cy="849839"/>
            <a:chOff x="0" y="0"/>
            <a:chExt cx="969977" cy="223826"/>
          </a:xfrm>
        </p:grpSpPr>
        <p:sp>
          <p:nvSpPr>
            <p:cNvPr id="4" name="Freeform 4"/>
            <p:cNvSpPr/>
            <p:nvPr/>
          </p:nvSpPr>
          <p:spPr>
            <a:xfrm>
              <a:off x="0" y="0"/>
              <a:ext cx="969977" cy="223826"/>
            </a:xfrm>
            <a:custGeom>
              <a:avLst/>
              <a:gdLst/>
              <a:ahLst/>
              <a:cxnLst/>
              <a:rect l="l" t="t" r="r" b="b"/>
              <a:pathLst>
                <a:path w="969977" h="223826">
                  <a:moveTo>
                    <a:pt x="52553" y="0"/>
                  </a:moveTo>
                  <a:lnTo>
                    <a:pt x="917423" y="0"/>
                  </a:lnTo>
                  <a:cubicBezTo>
                    <a:pt x="931361" y="0"/>
                    <a:pt x="944728" y="5537"/>
                    <a:pt x="954584" y="15393"/>
                  </a:cubicBezTo>
                  <a:cubicBezTo>
                    <a:pt x="964440" y="25248"/>
                    <a:pt x="969977" y="38615"/>
                    <a:pt x="969977" y="52553"/>
                  </a:cubicBezTo>
                  <a:lnTo>
                    <a:pt x="969977" y="171272"/>
                  </a:lnTo>
                  <a:cubicBezTo>
                    <a:pt x="969977" y="185210"/>
                    <a:pt x="964440" y="198578"/>
                    <a:pt x="954584" y="208433"/>
                  </a:cubicBezTo>
                  <a:cubicBezTo>
                    <a:pt x="944728" y="218289"/>
                    <a:pt x="931361" y="223826"/>
                    <a:pt x="917423" y="223826"/>
                  </a:cubicBezTo>
                  <a:lnTo>
                    <a:pt x="52553" y="223826"/>
                  </a:lnTo>
                  <a:cubicBezTo>
                    <a:pt x="38615" y="223826"/>
                    <a:pt x="25248" y="218289"/>
                    <a:pt x="15393" y="208433"/>
                  </a:cubicBezTo>
                  <a:cubicBezTo>
                    <a:pt x="5537" y="198578"/>
                    <a:pt x="0" y="185210"/>
                    <a:pt x="0" y="171272"/>
                  </a:cubicBezTo>
                  <a:lnTo>
                    <a:pt x="0" y="52553"/>
                  </a:lnTo>
                  <a:cubicBezTo>
                    <a:pt x="0" y="38615"/>
                    <a:pt x="5537" y="25248"/>
                    <a:pt x="15393" y="15393"/>
                  </a:cubicBezTo>
                  <a:cubicBezTo>
                    <a:pt x="25248" y="5537"/>
                    <a:pt x="38615" y="0"/>
                    <a:pt x="52553" y="0"/>
                  </a:cubicBezTo>
                  <a:close/>
                </a:path>
              </a:pathLst>
            </a:custGeom>
            <a:solidFill>
              <a:srgbClr val="A2AB91"/>
            </a:solidFill>
          </p:spPr>
        </p:sp>
        <p:sp>
          <p:nvSpPr>
            <p:cNvPr id="5" name="TextBox 5"/>
            <p:cNvSpPr txBox="1"/>
            <p:nvPr/>
          </p:nvSpPr>
          <p:spPr>
            <a:xfrm>
              <a:off x="0" y="-38100"/>
              <a:ext cx="969977" cy="2619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02744" y="3172162"/>
            <a:ext cx="16056556" cy="6664272"/>
            <a:chOff x="0" y="0"/>
            <a:chExt cx="4228887" cy="1755199"/>
          </a:xfrm>
        </p:grpSpPr>
        <p:sp>
          <p:nvSpPr>
            <p:cNvPr id="7" name="Freeform 7"/>
            <p:cNvSpPr/>
            <p:nvPr/>
          </p:nvSpPr>
          <p:spPr>
            <a:xfrm>
              <a:off x="0" y="0"/>
              <a:ext cx="4228887" cy="1755199"/>
            </a:xfrm>
            <a:custGeom>
              <a:avLst/>
              <a:gdLst/>
              <a:ahLst/>
              <a:cxnLst/>
              <a:rect l="l" t="t" r="r" b="b"/>
              <a:pathLst>
                <a:path w="4228887" h="1755199">
                  <a:moveTo>
                    <a:pt x="12054" y="0"/>
                  </a:moveTo>
                  <a:lnTo>
                    <a:pt x="4216833" y="0"/>
                  </a:lnTo>
                  <a:cubicBezTo>
                    <a:pt x="4223490" y="0"/>
                    <a:pt x="4228887" y="5397"/>
                    <a:pt x="4228887" y="12054"/>
                  </a:cubicBezTo>
                  <a:lnTo>
                    <a:pt x="4228887" y="1743145"/>
                  </a:lnTo>
                  <a:cubicBezTo>
                    <a:pt x="4228887" y="1749802"/>
                    <a:pt x="4223490" y="1755199"/>
                    <a:pt x="4216833" y="1755199"/>
                  </a:cubicBezTo>
                  <a:lnTo>
                    <a:pt x="12054" y="1755199"/>
                  </a:lnTo>
                  <a:cubicBezTo>
                    <a:pt x="5397" y="1755199"/>
                    <a:pt x="0" y="1749802"/>
                    <a:pt x="0" y="1743145"/>
                  </a:cubicBezTo>
                  <a:lnTo>
                    <a:pt x="0" y="12054"/>
                  </a:lnTo>
                  <a:cubicBezTo>
                    <a:pt x="0" y="5397"/>
                    <a:pt x="5397" y="0"/>
                    <a:pt x="12054" y="0"/>
                  </a:cubicBezTo>
                  <a:close/>
                </a:path>
              </a:pathLst>
            </a:custGeom>
            <a:solidFill>
              <a:srgbClr val="808970"/>
            </a:solidFill>
          </p:spPr>
        </p:sp>
        <p:sp>
          <p:nvSpPr>
            <p:cNvPr id="8" name="TextBox 8"/>
            <p:cNvSpPr txBox="1"/>
            <p:nvPr/>
          </p:nvSpPr>
          <p:spPr>
            <a:xfrm>
              <a:off x="0" y="-38100"/>
              <a:ext cx="4228887" cy="1793299"/>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6145841">
            <a:off x="14675982" y="380486"/>
            <a:ext cx="1423225" cy="1296429"/>
          </a:xfrm>
          <a:custGeom>
            <a:avLst/>
            <a:gdLst/>
            <a:ahLst/>
            <a:cxnLst/>
            <a:rect l="l" t="t" r="r" b="b"/>
            <a:pathLst>
              <a:path w="1423225" h="1296429">
                <a:moveTo>
                  <a:pt x="0" y="0"/>
                </a:moveTo>
                <a:lnTo>
                  <a:pt x="1423225" y="0"/>
                </a:lnTo>
                <a:lnTo>
                  <a:pt x="1423225" y="1296428"/>
                </a:lnTo>
                <a:lnTo>
                  <a:pt x="0" y="12964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8326895" y="3538280"/>
            <a:ext cx="8344056" cy="5834320"/>
          </a:xfrm>
          <a:custGeom>
            <a:avLst/>
            <a:gdLst/>
            <a:ahLst/>
            <a:cxnLst/>
            <a:rect l="l" t="t" r="r" b="b"/>
            <a:pathLst>
              <a:path w="8344056" h="5834320">
                <a:moveTo>
                  <a:pt x="0" y="0"/>
                </a:moveTo>
                <a:lnTo>
                  <a:pt x="8344055" y="0"/>
                </a:lnTo>
                <a:lnTo>
                  <a:pt x="8344055" y="5834320"/>
                </a:lnTo>
                <a:lnTo>
                  <a:pt x="0" y="5834320"/>
                </a:lnTo>
                <a:lnTo>
                  <a:pt x="0" y="0"/>
                </a:lnTo>
                <a:close/>
              </a:path>
            </a:pathLst>
          </a:custGeom>
          <a:blipFill>
            <a:blip r:embed="rId5"/>
            <a:stretch>
              <a:fillRect/>
            </a:stretch>
          </a:blipFill>
        </p:spPr>
      </p:sp>
      <p:sp>
        <p:nvSpPr>
          <p:cNvPr id="11" name="TextBox 11"/>
          <p:cNvSpPr txBox="1"/>
          <p:nvPr/>
        </p:nvSpPr>
        <p:spPr>
          <a:xfrm>
            <a:off x="0" y="623699"/>
            <a:ext cx="18288000" cy="1489075"/>
          </a:xfrm>
          <a:prstGeom prst="rect">
            <a:avLst/>
          </a:prstGeom>
        </p:spPr>
        <p:txBody>
          <a:bodyPr lIns="0" tIns="0" rIns="0" bIns="0" rtlCol="0" anchor="t">
            <a:spAutoFit/>
          </a:bodyPr>
          <a:lstStyle/>
          <a:p>
            <a:pPr algn="ctr">
              <a:lnSpc>
                <a:spcPts val="10699"/>
              </a:lnSpc>
            </a:pPr>
            <a:r>
              <a:rPr lang="en-US" sz="9999">
                <a:solidFill>
                  <a:srgbClr val="000000"/>
                </a:solidFill>
                <a:latin typeface="Bryndan Write"/>
              </a:rPr>
              <a:t>Data Understanding</a:t>
            </a:r>
          </a:p>
        </p:txBody>
      </p:sp>
      <p:sp>
        <p:nvSpPr>
          <p:cNvPr id="12" name="TextBox 12"/>
          <p:cNvSpPr txBox="1"/>
          <p:nvPr/>
        </p:nvSpPr>
        <p:spPr>
          <a:xfrm>
            <a:off x="-2295676" y="2156693"/>
            <a:ext cx="10622570" cy="542925"/>
          </a:xfrm>
          <a:prstGeom prst="rect">
            <a:avLst/>
          </a:prstGeom>
        </p:spPr>
        <p:txBody>
          <a:bodyPr lIns="0" tIns="0" rIns="0" bIns="0" rtlCol="0" anchor="t">
            <a:spAutoFit/>
          </a:bodyPr>
          <a:lstStyle/>
          <a:p>
            <a:pPr algn="ctr">
              <a:lnSpc>
                <a:spcPts val="4425"/>
              </a:lnSpc>
            </a:pPr>
            <a:r>
              <a:rPr lang="en-US" sz="2500">
                <a:solidFill>
                  <a:srgbClr val="FFFFFF"/>
                </a:solidFill>
                <a:latin typeface="Poppins Bold"/>
              </a:rPr>
              <a:t>Menelaah Data</a:t>
            </a:r>
          </a:p>
        </p:txBody>
      </p:sp>
      <p:sp>
        <p:nvSpPr>
          <p:cNvPr id="13" name="TextBox 13"/>
          <p:cNvSpPr txBox="1"/>
          <p:nvPr/>
        </p:nvSpPr>
        <p:spPr>
          <a:xfrm>
            <a:off x="1643475" y="3586602"/>
            <a:ext cx="5867447" cy="3860291"/>
          </a:xfrm>
          <a:prstGeom prst="rect">
            <a:avLst/>
          </a:prstGeom>
        </p:spPr>
        <p:txBody>
          <a:bodyPr lIns="0" tIns="0" rIns="0" bIns="0" rtlCol="0" anchor="t">
            <a:spAutoFit/>
          </a:bodyPr>
          <a:lstStyle/>
          <a:p>
            <a:pPr algn="just">
              <a:lnSpc>
                <a:spcPts val="3894"/>
              </a:lnSpc>
            </a:pPr>
            <a:r>
              <a:rPr lang="en-US" sz="2200">
                <a:solidFill>
                  <a:srgbClr val="FFFFFF"/>
                </a:solidFill>
                <a:latin typeface="Poppins"/>
              </a:rPr>
              <a:t>Dataset yang digunakan untuk memprediksi jumlah kasus dan biaya unit di suatu daerah akibat penambahan Rumah Sakit kerja sama adalah case_cost_prediction_train.csv. Dataset ini terdiri dari 57.971 observasi dan memiliki 36 variabel. Berikut adalah tabel yang membahas atribut dalam dataset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grpSp>
        <p:nvGrpSpPr>
          <p:cNvPr id="3" name="Group 3"/>
          <p:cNvGrpSpPr/>
          <p:nvPr/>
        </p:nvGrpSpPr>
        <p:grpSpPr>
          <a:xfrm>
            <a:off x="564847" y="2333968"/>
            <a:ext cx="3682880" cy="849839"/>
            <a:chOff x="0" y="0"/>
            <a:chExt cx="969977" cy="223826"/>
          </a:xfrm>
        </p:grpSpPr>
        <p:sp>
          <p:nvSpPr>
            <p:cNvPr id="4" name="Freeform 4"/>
            <p:cNvSpPr/>
            <p:nvPr/>
          </p:nvSpPr>
          <p:spPr>
            <a:xfrm>
              <a:off x="0" y="0"/>
              <a:ext cx="969977" cy="223826"/>
            </a:xfrm>
            <a:custGeom>
              <a:avLst/>
              <a:gdLst/>
              <a:ahLst/>
              <a:cxnLst/>
              <a:rect l="l" t="t" r="r" b="b"/>
              <a:pathLst>
                <a:path w="969977" h="223826">
                  <a:moveTo>
                    <a:pt x="52553" y="0"/>
                  </a:moveTo>
                  <a:lnTo>
                    <a:pt x="917423" y="0"/>
                  </a:lnTo>
                  <a:cubicBezTo>
                    <a:pt x="931361" y="0"/>
                    <a:pt x="944728" y="5537"/>
                    <a:pt x="954584" y="15393"/>
                  </a:cubicBezTo>
                  <a:cubicBezTo>
                    <a:pt x="964440" y="25248"/>
                    <a:pt x="969977" y="38615"/>
                    <a:pt x="969977" y="52553"/>
                  </a:cubicBezTo>
                  <a:lnTo>
                    <a:pt x="969977" y="171272"/>
                  </a:lnTo>
                  <a:cubicBezTo>
                    <a:pt x="969977" y="185210"/>
                    <a:pt x="964440" y="198578"/>
                    <a:pt x="954584" y="208433"/>
                  </a:cubicBezTo>
                  <a:cubicBezTo>
                    <a:pt x="944728" y="218289"/>
                    <a:pt x="931361" y="223826"/>
                    <a:pt x="917423" y="223826"/>
                  </a:cubicBezTo>
                  <a:lnTo>
                    <a:pt x="52553" y="223826"/>
                  </a:lnTo>
                  <a:cubicBezTo>
                    <a:pt x="38615" y="223826"/>
                    <a:pt x="25248" y="218289"/>
                    <a:pt x="15393" y="208433"/>
                  </a:cubicBezTo>
                  <a:cubicBezTo>
                    <a:pt x="5537" y="198578"/>
                    <a:pt x="0" y="185210"/>
                    <a:pt x="0" y="171272"/>
                  </a:cubicBezTo>
                  <a:lnTo>
                    <a:pt x="0" y="52553"/>
                  </a:lnTo>
                  <a:cubicBezTo>
                    <a:pt x="0" y="38615"/>
                    <a:pt x="5537" y="25248"/>
                    <a:pt x="15393" y="15393"/>
                  </a:cubicBezTo>
                  <a:cubicBezTo>
                    <a:pt x="25248" y="5537"/>
                    <a:pt x="38615" y="0"/>
                    <a:pt x="52553" y="0"/>
                  </a:cubicBezTo>
                  <a:close/>
                </a:path>
              </a:pathLst>
            </a:custGeom>
            <a:solidFill>
              <a:srgbClr val="A2AB91"/>
            </a:solidFill>
          </p:spPr>
        </p:sp>
        <p:sp>
          <p:nvSpPr>
            <p:cNvPr id="5" name="TextBox 5"/>
            <p:cNvSpPr txBox="1"/>
            <p:nvPr/>
          </p:nvSpPr>
          <p:spPr>
            <a:xfrm>
              <a:off x="0" y="-38100"/>
              <a:ext cx="969977" cy="261926"/>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rot="6145841">
            <a:off x="14675982" y="380486"/>
            <a:ext cx="1423225" cy="1296429"/>
          </a:xfrm>
          <a:custGeom>
            <a:avLst/>
            <a:gdLst/>
            <a:ahLst/>
            <a:cxnLst/>
            <a:rect l="l" t="t" r="r" b="b"/>
            <a:pathLst>
              <a:path w="1423225" h="1296429">
                <a:moveTo>
                  <a:pt x="0" y="0"/>
                </a:moveTo>
                <a:lnTo>
                  <a:pt x="1423225" y="0"/>
                </a:lnTo>
                <a:lnTo>
                  <a:pt x="1423225" y="1296428"/>
                </a:lnTo>
                <a:lnTo>
                  <a:pt x="0" y="12964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4577198" y="1981446"/>
            <a:ext cx="9807295" cy="7949878"/>
          </a:xfrm>
          <a:custGeom>
            <a:avLst/>
            <a:gdLst/>
            <a:ahLst/>
            <a:cxnLst/>
            <a:rect l="l" t="t" r="r" b="b"/>
            <a:pathLst>
              <a:path w="9807295" h="7949878">
                <a:moveTo>
                  <a:pt x="0" y="0"/>
                </a:moveTo>
                <a:lnTo>
                  <a:pt x="9807295" y="0"/>
                </a:lnTo>
                <a:lnTo>
                  <a:pt x="9807295" y="7949877"/>
                </a:lnTo>
                <a:lnTo>
                  <a:pt x="0" y="7949877"/>
                </a:lnTo>
                <a:lnTo>
                  <a:pt x="0" y="0"/>
                </a:lnTo>
                <a:close/>
              </a:path>
            </a:pathLst>
          </a:custGeom>
          <a:blipFill>
            <a:blip r:embed="rId5"/>
            <a:stretch>
              <a:fillRect b="-2753"/>
            </a:stretch>
          </a:blipFill>
        </p:spPr>
      </p:sp>
      <p:sp>
        <p:nvSpPr>
          <p:cNvPr id="8" name="TextBox 8"/>
          <p:cNvSpPr txBox="1"/>
          <p:nvPr/>
        </p:nvSpPr>
        <p:spPr>
          <a:xfrm>
            <a:off x="0" y="539996"/>
            <a:ext cx="18288000" cy="1489075"/>
          </a:xfrm>
          <a:prstGeom prst="rect">
            <a:avLst/>
          </a:prstGeom>
        </p:spPr>
        <p:txBody>
          <a:bodyPr lIns="0" tIns="0" rIns="0" bIns="0" rtlCol="0" anchor="t">
            <a:spAutoFit/>
          </a:bodyPr>
          <a:lstStyle/>
          <a:p>
            <a:pPr algn="ctr">
              <a:lnSpc>
                <a:spcPts val="10699"/>
              </a:lnSpc>
            </a:pPr>
            <a:r>
              <a:rPr lang="en-US" sz="9999">
                <a:solidFill>
                  <a:srgbClr val="000000"/>
                </a:solidFill>
                <a:latin typeface="Bryndan Write"/>
              </a:rPr>
              <a:t>Data Understanding</a:t>
            </a:r>
          </a:p>
        </p:txBody>
      </p:sp>
      <p:sp>
        <p:nvSpPr>
          <p:cNvPr id="9" name="TextBox 9"/>
          <p:cNvSpPr txBox="1"/>
          <p:nvPr/>
        </p:nvSpPr>
        <p:spPr>
          <a:xfrm>
            <a:off x="-2933573" y="2377888"/>
            <a:ext cx="10622570" cy="542925"/>
          </a:xfrm>
          <a:prstGeom prst="rect">
            <a:avLst/>
          </a:prstGeom>
        </p:spPr>
        <p:txBody>
          <a:bodyPr lIns="0" tIns="0" rIns="0" bIns="0" rtlCol="0" anchor="t">
            <a:spAutoFit/>
          </a:bodyPr>
          <a:lstStyle/>
          <a:p>
            <a:pPr algn="ctr">
              <a:lnSpc>
                <a:spcPts val="4425"/>
              </a:lnSpc>
            </a:pPr>
            <a:r>
              <a:rPr lang="en-US" sz="2500">
                <a:solidFill>
                  <a:srgbClr val="FFFFFF"/>
                </a:solidFill>
                <a:latin typeface="Poppins Bold"/>
              </a:rPr>
              <a:t>Corellation</a:t>
            </a:r>
          </a:p>
        </p:txBody>
      </p:sp>
      <p:sp>
        <p:nvSpPr>
          <p:cNvPr id="10" name="TextBox 10"/>
          <p:cNvSpPr txBox="1"/>
          <p:nvPr/>
        </p:nvSpPr>
        <p:spPr>
          <a:xfrm>
            <a:off x="1643475" y="3586602"/>
            <a:ext cx="5867447" cy="459866"/>
          </a:xfrm>
          <a:prstGeom prst="rect">
            <a:avLst/>
          </a:prstGeom>
        </p:spPr>
        <p:txBody>
          <a:bodyPr lIns="0" tIns="0" rIns="0" bIns="0" rtlCol="0" anchor="t">
            <a:spAutoFit/>
          </a:bodyPr>
          <a:lstStyle/>
          <a:p>
            <a:pPr algn="just">
              <a:lnSpc>
                <a:spcPts val="3894"/>
              </a:lnSpc>
            </a:pPr>
            <a:r>
              <a:rPr lang="en-US" sz="2200">
                <a:solidFill>
                  <a:srgbClr val="FFFFFF"/>
                </a:solidFill>
                <a:latin typeface="Poppins"/>
              </a:rPr>
              <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874</Words>
  <Application>Microsoft Office PowerPoint</Application>
  <PresentationFormat>Custom</PresentationFormat>
  <Paragraphs>100</Paragraphs>
  <Slides>28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Bryndan Write Bold</vt:lpstr>
      <vt:lpstr>Arial</vt:lpstr>
      <vt:lpstr>Calibri</vt:lpstr>
      <vt:lpstr>Poppins</vt:lpstr>
      <vt:lpstr>Open Sans Extra Bold</vt:lpstr>
      <vt:lpstr>Poppins Bold</vt:lpstr>
      <vt:lpstr>Clear Sans Bold</vt:lpstr>
      <vt:lpstr>Bryndan Write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and White Doodle Thesis Defense Presentation</dc:title>
  <cp:lastModifiedBy>Dika Juraeini Silaen</cp:lastModifiedBy>
  <cp:revision>2</cp:revision>
  <dcterms:created xsi:type="dcterms:W3CDTF">2006-08-16T00:00:00Z</dcterms:created>
  <dcterms:modified xsi:type="dcterms:W3CDTF">2024-01-05T19:39:21Z</dcterms:modified>
  <dc:identifier>DAF4_kAXZ-w</dc:identifier>
</cp:coreProperties>
</file>